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notesSlides/_rels/notesSlide9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6.xml.rels" ContentType="application/vnd.openxmlformats-package.relationships+xml"/>
  <Override PartName="/ppt/notesSlides/_rels/notesSlide8.xml.rels" ContentType="application/vnd.openxmlformats-package.relationships+xml"/>
  <Override PartName="/ppt/notesSlides/_rels/notesSlide2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3.xml.rels" ContentType="application/vnd.openxmlformats-package.relationships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_rels/presentation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2.jpeg" ContentType="image/jpeg"/>
  <Override PartName="/ppt/media/image7.jpeg" ContentType="image/jpeg"/>
  <Override PartName="/ppt/media/image11.jpeg" ContentType="image/jpeg"/>
  <Override PartName="/ppt/media/image9.jpeg" ContentType="image/jpeg"/>
  <Override PartName="/ppt/media/image6.jpeg" ContentType="image/jpeg"/>
  <Override PartName="/ppt/media/image10.jpeg" ContentType="image/jpeg"/>
  <Override PartName="/ppt/media/image8.jpeg" ContentType="image/jpeg"/>
  <Override PartName="/ppt/media/image5.jpeg" ContentType="image/jpeg"/>
  <Override PartName="/ppt/media/image13.jpeg" ContentType="image/jpeg"/>
  <Override PartName="/ppt/media/image22.jpeg" ContentType="image/jpeg"/>
  <Override PartName="/ppt/media/image21.jpeg" ContentType="image/jpeg"/>
  <Override PartName="/ppt/media/image16.jpeg" ContentType="image/jpeg"/>
  <Override PartName="/ppt/media/image20.jpeg" ContentType="image/jpeg"/>
  <Override PartName="/ppt/media/image15.jpeg" ContentType="image/jpeg"/>
  <Override PartName="/ppt/media/image19.jpeg" ContentType="image/jpeg"/>
  <Override PartName="/ppt/media/image18.jpeg" ContentType="image/jpeg"/>
  <Override PartName="/ppt/media/image14.jpeg" ContentType="image/jpeg"/>
  <Override PartName="/ppt/media/image2.png" ContentType="image/png"/>
  <Override PartName="/ppt/media/image1.png" ContentType="image/png"/>
  <Override PartName="/ppt/media/image17.jpeg" ContentType="image/jpeg"/>
  <Override PartName="/ppt/media/image3.png" ContentType="image/png"/>
  <Override PartName="/ppt/media/image4.png" ContentType="image/png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9144000" cy="5143500"/>
  <p:notesSz cx="51435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move the slide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85A08970-08E3-4D98-B621-347AB23CFDFB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B774048-EE24-4CB7-823C-2305F206E7E3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1D18F56-328D-45CD-8E94-62CED66BED6B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CD9D829-7382-445A-BAB4-0F0EAE3D62A1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D1839D8-DFD3-44D2-BA20-4F34843F253F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C5DA832-4BD0-4743-B9A2-392B191B4EFE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20F6DFB-E082-4D0F-9E76-360DC0DE6853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sldNum" idx="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FA76B3C-7B04-433C-90EB-F979E12D0B4F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BE68CD2-C718-4D0D-BE6B-F38AB775F261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86289F6-6E02-4B9F-9793-8F8D917FF24C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A9FC398-297F-432C-944B-50F49026BD3B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8372333-EA4A-4599-8886-6BC97D2B8287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B128AA2-9B04-464F-B3CF-ECE390C2DA60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4594760-6C5D-48A2-95ED-8FEB5F02D9BE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2b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0" descr="/tmp/vidim-drugacije/imgs-small/Naslovnica Samsung Challenge.png"/>
          <p:cNvPicPr/>
          <p:nvPr/>
        </p:nvPicPr>
        <p:blipFill>
          <a:blip r:embed="rId1">
            <a:alphaModFix amt="45000"/>
          </a:blip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 w="0">
            <a:noFill/>
          </a:ln>
        </p:spPr>
      </p:pic>
      <p:sp>
        <p:nvSpPr>
          <p:cNvPr id="45" name="Shape 0"/>
          <p:cNvSpPr/>
          <p:nvPr/>
        </p:nvSpPr>
        <p:spPr>
          <a:xfrm>
            <a:off x="0" y="3017520"/>
            <a:ext cx="9143640" cy="2125800"/>
          </a:xfrm>
          <a:prstGeom prst="rect">
            <a:avLst/>
          </a:prstGeom>
          <a:solidFill>
            <a:srgbClr val="0f1d33">
              <a:alpha val="8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Shape 1"/>
          <p:cNvSpPr/>
          <p:nvPr/>
        </p:nvSpPr>
        <p:spPr>
          <a:xfrm>
            <a:off x="0" y="0"/>
            <a:ext cx="9143640" cy="8208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Shape 2"/>
          <p:cNvSpPr/>
          <p:nvPr/>
        </p:nvSpPr>
        <p:spPr>
          <a:xfrm>
            <a:off x="457200" y="777240"/>
            <a:ext cx="2651400" cy="347040"/>
          </a:xfrm>
          <a:prstGeom prst="rect">
            <a:avLst/>
          </a:prstGeom>
          <a:solidFill>
            <a:srgbClr val="0d9488"/>
          </a:solidFill>
          <a:ln w="0">
            <a:noFill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8" name="Text 3"/>
          <p:cNvSpPr/>
          <p:nvPr/>
        </p:nvSpPr>
        <p:spPr>
          <a:xfrm>
            <a:off x="457200" y="777240"/>
            <a:ext cx="2651400" cy="34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100" spc="-1" strike="noStrike">
                <a:solidFill>
                  <a:srgbClr val="f8fafc"/>
                </a:solidFill>
                <a:latin typeface="Calibri"/>
                <a:ea typeface="Calibri"/>
              </a:rPr>
              <a:t>Samsung Challenge 2026</a:t>
            </a:r>
            <a:endParaRPr b="0" lang="en-US" sz="1100" spc="-1" strike="noStrike">
              <a:latin typeface="Arial"/>
            </a:endParaRPr>
          </a:p>
        </p:txBody>
      </p:sp>
      <p:pic>
        <p:nvPicPr>
          <p:cNvPr id="49" name="Image 1" descr="/tmp/vidim-drugacije/imgs-small/stemi-logo-white.png"/>
          <p:cNvPicPr/>
          <p:nvPr/>
        </p:nvPicPr>
        <p:blipFill>
          <a:blip r:embed="rId2"/>
          <a:stretch/>
        </p:blipFill>
        <p:spPr>
          <a:xfrm>
            <a:off x="457200" y="1261800"/>
            <a:ext cx="1645560" cy="429480"/>
          </a:xfrm>
          <a:prstGeom prst="rect">
            <a:avLst/>
          </a:prstGeom>
          <a:ln w="0">
            <a:noFill/>
          </a:ln>
        </p:spPr>
      </p:pic>
      <p:pic>
        <p:nvPicPr>
          <p:cNvPr id="50" name="Image 2" descr="/tmp/vidim-drugacije/imgs-small/infobip-logo-white.png"/>
          <p:cNvPicPr/>
          <p:nvPr/>
        </p:nvPicPr>
        <p:blipFill>
          <a:blip r:embed="rId3"/>
          <a:stretch/>
        </p:blipFill>
        <p:spPr>
          <a:xfrm>
            <a:off x="2240280" y="1261800"/>
            <a:ext cx="1462680" cy="383760"/>
          </a:xfrm>
          <a:prstGeom prst="rect">
            <a:avLst/>
          </a:prstGeom>
          <a:ln w="0">
            <a:noFill/>
          </a:ln>
        </p:spPr>
      </p:pic>
      <p:sp>
        <p:nvSpPr>
          <p:cNvPr id="51" name="Text 4"/>
          <p:cNvSpPr/>
          <p:nvPr/>
        </p:nvSpPr>
        <p:spPr>
          <a:xfrm>
            <a:off x="411480" y="1691640"/>
            <a:ext cx="8320680" cy="100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6000" spc="199" strike="noStrike">
                <a:solidFill>
                  <a:srgbClr val="f8fafc"/>
                </a:solidFill>
                <a:latin typeface="Calibri"/>
                <a:ea typeface="Calibri"/>
              </a:rPr>
              <a:t>Vidim Drugačije</a:t>
            </a:r>
            <a:endParaRPr b="0" lang="en-US" sz="6000" spc="-1" strike="noStrike">
              <a:latin typeface="Arial"/>
            </a:endParaRPr>
          </a:p>
        </p:txBody>
      </p:sp>
      <p:sp>
        <p:nvSpPr>
          <p:cNvPr id="52" name="Text 5"/>
          <p:cNvSpPr/>
          <p:nvPr/>
        </p:nvSpPr>
        <p:spPr>
          <a:xfrm>
            <a:off x="411480" y="2724840"/>
            <a:ext cx="7772040" cy="59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b8d4f5"/>
                </a:solidFill>
                <a:latin typeface="Calibri"/>
                <a:ea typeface="Calibri"/>
              </a:rPr>
              <a:t>Iskustvo slijepih osoba u suvremenom gradu i uloga tehnologije u poboljšanju njihove svakodnevice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53" name="Image 3" descr="/tmp/vidim-drugacije/imgs-small/ets-logo-white.png"/>
          <p:cNvPicPr/>
          <p:nvPr/>
        </p:nvPicPr>
        <p:blipFill>
          <a:blip r:embed="rId4"/>
          <a:stretch/>
        </p:blipFill>
        <p:spPr>
          <a:xfrm>
            <a:off x="411480" y="4343400"/>
            <a:ext cx="1645560" cy="566640"/>
          </a:xfrm>
          <a:prstGeom prst="rect">
            <a:avLst/>
          </a:prstGeom>
          <a:ln w="0">
            <a:noFill/>
          </a:ln>
        </p:spPr>
      </p:pic>
      <p:sp>
        <p:nvSpPr>
          <p:cNvPr id="54" name="Text 6"/>
          <p:cNvSpPr/>
          <p:nvPr/>
        </p:nvSpPr>
        <p:spPr>
          <a:xfrm>
            <a:off x="2286000" y="4480560"/>
            <a:ext cx="6583320" cy="34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100" spc="-1" strike="noStrike">
                <a:solidFill>
                  <a:srgbClr val="f8fafc"/>
                </a:solidFill>
                <a:latin typeface="Calibri"/>
                <a:ea typeface="Calibri"/>
              </a:rPr>
              <a:t>Andrić · Šurlan · Dasović · Stojanović · Lopac · Šutalo Barić</a:t>
            </a:r>
            <a:endParaRPr b="0" lang="en-US" sz="1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2b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0"/>
          <p:cNvSpPr/>
          <p:nvPr/>
        </p:nvSpPr>
        <p:spPr>
          <a:xfrm>
            <a:off x="411480" y="255960"/>
            <a:ext cx="63720" cy="47520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Text 1"/>
          <p:cNvSpPr/>
          <p:nvPr/>
        </p:nvSpPr>
        <p:spPr>
          <a:xfrm>
            <a:off x="567000" y="201240"/>
            <a:ext cx="8229240" cy="59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900" spc="-1" strike="noStrike">
                <a:solidFill>
                  <a:srgbClr val="f8fafc"/>
                </a:solidFill>
                <a:latin typeface="Calibri"/>
                <a:ea typeface="Calibri"/>
              </a:rPr>
              <a:t>Digitalni alat: Putem po Zagrebu</a:t>
            </a:r>
            <a:endParaRPr b="0" lang="en-US" sz="2900" spc="-1" strike="noStrike">
              <a:latin typeface="Arial"/>
            </a:endParaRPr>
          </a:p>
        </p:txBody>
      </p:sp>
      <p:pic>
        <p:nvPicPr>
          <p:cNvPr id="177" name="Image 0" descr="/tmp/vidim-drugacije/imgs-small/app-bez-prepreka.jpg"/>
          <p:cNvPicPr/>
          <p:nvPr/>
        </p:nvPicPr>
        <p:blipFill>
          <a:blip r:embed="rId1"/>
          <a:stretch/>
        </p:blipFill>
        <p:spPr>
          <a:xfrm>
            <a:off x="411480" y="960120"/>
            <a:ext cx="4160160" cy="2596680"/>
          </a:xfrm>
          <a:prstGeom prst="rect">
            <a:avLst/>
          </a:prstGeom>
          <a:ln w="0">
            <a:noFill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</p:pic>
      <p:sp>
        <p:nvSpPr>
          <p:cNvPr id="178" name="Shape 2"/>
          <p:cNvSpPr/>
          <p:nvPr/>
        </p:nvSpPr>
        <p:spPr>
          <a:xfrm>
            <a:off x="411480" y="3557160"/>
            <a:ext cx="4160160" cy="347040"/>
          </a:xfrm>
          <a:prstGeom prst="rect">
            <a:avLst/>
          </a:prstGeom>
          <a:solidFill>
            <a:srgbClr val="0f1d33">
              <a:alpha val="8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Text 3"/>
          <p:cNvSpPr/>
          <p:nvPr/>
        </p:nvSpPr>
        <p:spPr>
          <a:xfrm>
            <a:off x="502920" y="3557160"/>
            <a:ext cx="4068720" cy="34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200" spc="-1" strike="noStrike">
                <a:solidFill>
                  <a:srgbClr val="f8fafc"/>
                </a:solidFill>
                <a:latin typeface="Calibri"/>
                <a:ea typeface="Calibri"/>
              </a:rPr>
              <a:t>Profil Kolica: bez prepreka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80" name="Image 1" descr="/tmp/vidim-drugacije/imgs-small/app-sa-preprekama.jpg"/>
          <p:cNvPicPr/>
          <p:nvPr/>
        </p:nvPicPr>
        <p:blipFill>
          <a:blip r:embed="rId2"/>
          <a:stretch/>
        </p:blipFill>
        <p:spPr>
          <a:xfrm>
            <a:off x="4663440" y="960120"/>
            <a:ext cx="4160160" cy="2596680"/>
          </a:xfrm>
          <a:prstGeom prst="rect">
            <a:avLst/>
          </a:prstGeom>
          <a:ln w="0">
            <a:noFill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</p:pic>
      <p:sp>
        <p:nvSpPr>
          <p:cNvPr id="181" name="Shape 4"/>
          <p:cNvSpPr/>
          <p:nvPr/>
        </p:nvSpPr>
        <p:spPr>
          <a:xfrm>
            <a:off x="4663440" y="3557160"/>
            <a:ext cx="4160160" cy="347040"/>
          </a:xfrm>
          <a:prstGeom prst="rect">
            <a:avLst/>
          </a:prstGeom>
          <a:solidFill>
            <a:srgbClr val="0f1d33">
              <a:alpha val="8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Text 5"/>
          <p:cNvSpPr/>
          <p:nvPr/>
        </p:nvSpPr>
        <p:spPr>
          <a:xfrm>
            <a:off x="4754880" y="3557160"/>
            <a:ext cx="4068720" cy="34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200" spc="-1" strike="noStrike">
                <a:solidFill>
                  <a:srgbClr val="f8fafc"/>
                </a:solidFill>
                <a:latin typeface="Calibri"/>
                <a:ea typeface="Calibri"/>
              </a:rPr>
              <a:t>Profil Slijepi: 135 prepreka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ef2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0"/>
          <p:cNvSpPr/>
          <p:nvPr/>
        </p:nvSpPr>
        <p:spPr>
          <a:xfrm>
            <a:off x="411480" y="255960"/>
            <a:ext cx="63720" cy="47520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Text 1"/>
          <p:cNvSpPr/>
          <p:nvPr/>
        </p:nvSpPr>
        <p:spPr>
          <a:xfrm>
            <a:off x="567000" y="201240"/>
            <a:ext cx="8229240" cy="59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900" spc="-1" strike="noStrike">
                <a:solidFill>
                  <a:srgbClr val="0f1d33"/>
                </a:solidFill>
                <a:latin typeface="Calibri"/>
                <a:ea typeface="Calibri"/>
              </a:rPr>
              <a:t>Tim i dojmovi</a:t>
            </a:r>
            <a:endParaRPr b="0" lang="en-US" sz="2900" spc="-1" strike="noStrike">
              <a:latin typeface="Arial"/>
            </a:endParaRPr>
          </a:p>
        </p:txBody>
      </p:sp>
      <p:sp>
        <p:nvSpPr>
          <p:cNvPr id="185" name="Shape 2"/>
          <p:cNvSpPr/>
          <p:nvPr/>
        </p:nvSpPr>
        <p:spPr>
          <a:xfrm>
            <a:off x="320040" y="1005840"/>
            <a:ext cx="2697120" cy="182844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f"/>
            </a:solidFill>
            <a:round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86" name="Shape 3"/>
          <p:cNvSpPr/>
          <p:nvPr/>
        </p:nvSpPr>
        <p:spPr>
          <a:xfrm>
            <a:off x="320040" y="1005840"/>
            <a:ext cx="63720" cy="182844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Text 4"/>
          <p:cNvSpPr/>
          <p:nvPr/>
        </p:nvSpPr>
        <p:spPr>
          <a:xfrm>
            <a:off x="457200" y="1097280"/>
            <a:ext cx="2468520" cy="31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300" spc="-1" strike="noStrike">
                <a:solidFill>
                  <a:srgbClr val="0f1d33"/>
                </a:solidFill>
                <a:latin typeface="Calibri"/>
                <a:ea typeface="Calibri"/>
              </a:rPr>
              <a:t>Dorian Dasović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188" name="Text 5"/>
          <p:cNvSpPr/>
          <p:nvPr/>
        </p:nvSpPr>
        <p:spPr>
          <a:xfrm>
            <a:off x="457200" y="1417320"/>
            <a:ext cx="2468520" cy="22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en-US" sz="1000" spc="-1" strike="noStrike">
                <a:solidFill>
                  <a:srgbClr val="0d9488"/>
                </a:solidFill>
                <a:latin typeface="Calibri"/>
                <a:ea typeface="Calibri"/>
              </a:rPr>
              <a:t>Snimatelj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89" name="Text 6"/>
          <p:cNvSpPr/>
          <p:nvPr/>
        </p:nvSpPr>
        <p:spPr>
          <a:xfrm>
            <a:off x="457200" y="1673280"/>
            <a:ext cx="2468520" cy="105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50" spc="-1" strike="noStrike">
                <a:solidFill>
                  <a:srgbClr val="445577"/>
                </a:solidFill>
                <a:latin typeface="Calibri"/>
                <a:ea typeface="Calibri"/>
              </a:rPr>
              <a:t>"Htio sam da gledatelj zaista osjeti frustraciju, a ne samo da sluša statistike."</a:t>
            </a:r>
            <a:endParaRPr b="0" lang="en-US" sz="1050" spc="-1" strike="noStrike">
              <a:latin typeface="Arial"/>
            </a:endParaRPr>
          </a:p>
        </p:txBody>
      </p:sp>
      <p:sp>
        <p:nvSpPr>
          <p:cNvPr id="190" name="Shape 7"/>
          <p:cNvSpPr/>
          <p:nvPr/>
        </p:nvSpPr>
        <p:spPr>
          <a:xfrm>
            <a:off x="3200400" y="1005840"/>
            <a:ext cx="2697120" cy="182844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f"/>
            </a:solidFill>
            <a:round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91" name="Shape 8"/>
          <p:cNvSpPr/>
          <p:nvPr/>
        </p:nvSpPr>
        <p:spPr>
          <a:xfrm>
            <a:off x="3200400" y="1005840"/>
            <a:ext cx="63720" cy="1828440"/>
          </a:xfrm>
          <a:prstGeom prst="rect">
            <a:avLst/>
          </a:prstGeom>
          <a:solidFill>
            <a:srgbClr val="f59e0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Text 9"/>
          <p:cNvSpPr/>
          <p:nvPr/>
        </p:nvSpPr>
        <p:spPr>
          <a:xfrm>
            <a:off x="3337560" y="1097280"/>
            <a:ext cx="2468520" cy="31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300" spc="-1" strike="noStrike">
                <a:solidFill>
                  <a:srgbClr val="0f1d33"/>
                </a:solidFill>
                <a:latin typeface="Calibri"/>
                <a:ea typeface="Calibri"/>
              </a:rPr>
              <a:t>Andrej Stojanović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193" name="Text 10"/>
          <p:cNvSpPr/>
          <p:nvPr/>
        </p:nvSpPr>
        <p:spPr>
          <a:xfrm>
            <a:off x="3337560" y="1417320"/>
            <a:ext cx="2468520" cy="22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en-US" sz="1000" spc="-1" strike="noStrike">
                <a:solidFill>
                  <a:srgbClr val="f59e0b"/>
                </a:solidFill>
                <a:latin typeface="Calibri"/>
                <a:ea typeface="Calibri"/>
              </a:rPr>
              <a:t>Snimatelj / montaža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94" name="Text 11"/>
          <p:cNvSpPr/>
          <p:nvPr/>
        </p:nvSpPr>
        <p:spPr>
          <a:xfrm>
            <a:off x="3337560" y="1673280"/>
            <a:ext cx="2468520" cy="105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50" spc="-1" strike="noStrike">
                <a:solidFill>
                  <a:srgbClr val="445577"/>
                </a:solidFill>
                <a:latin typeface="Calibri"/>
                <a:ea typeface="Calibri"/>
              </a:rPr>
              <a:t>"Kad snimaš nekoga tko se gubi na raskrižju jer ne vidi, shvatiš koliko je taj problem stvaran."</a:t>
            </a:r>
            <a:endParaRPr b="0" lang="en-US" sz="1050" spc="-1" strike="noStrike">
              <a:latin typeface="Arial"/>
            </a:endParaRPr>
          </a:p>
        </p:txBody>
      </p:sp>
      <p:sp>
        <p:nvSpPr>
          <p:cNvPr id="195" name="Shape 12"/>
          <p:cNvSpPr/>
          <p:nvPr/>
        </p:nvSpPr>
        <p:spPr>
          <a:xfrm>
            <a:off x="6080760" y="1005840"/>
            <a:ext cx="2697120" cy="182844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f"/>
            </a:solidFill>
            <a:round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96" name="Shape 13"/>
          <p:cNvSpPr/>
          <p:nvPr/>
        </p:nvSpPr>
        <p:spPr>
          <a:xfrm>
            <a:off x="6080760" y="1005840"/>
            <a:ext cx="63720" cy="1828440"/>
          </a:xfrm>
          <a:prstGeom prst="rect">
            <a:avLst/>
          </a:prstGeom>
          <a:solidFill>
            <a:srgbClr val="6366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Text 14"/>
          <p:cNvSpPr/>
          <p:nvPr/>
        </p:nvSpPr>
        <p:spPr>
          <a:xfrm>
            <a:off x="6217920" y="1097280"/>
            <a:ext cx="2468520" cy="31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300" spc="-1" strike="noStrike">
                <a:solidFill>
                  <a:srgbClr val="0f1d33"/>
                </a:solidFill>
                <a:latin typeface="Calibri"/>
                <a:ea typeface="Calibri"/>
              </a:rPr>
              <a:t>Patrick Šurlan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198" name="Text 15"/>
          <p:cNvSpPr/>
          <p:nvPr/>
        </p:nvSpPr>
        <p:spPr>
          <a:xfrm>
            <a:off x="6217920" y="1417320"/>
            <a:ext cx="2468520" cy="22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en-US" sz="1000" spc="-1" strike="noStrike">
                <a:solidFill>
                  <a:srgbClr val="6366f1"/>
                </a:solidFill>
                <a:latin typeface="Calibri"/>
                <a:ea typeface="Calibri"/>
              </a:rPr>
              <a:t>Snimatelj / developer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99" name="Text 16"/>
          <p:cNvSpPr/>
          <p:nvPr/>
        </p:nvSpPr>
        <p:spPr>
          <a:xfrm>
            <a:off x="6217920" y="1673280"/>
            <a:ext cx="2468520" cy="105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50" spc="-1" strike="noStrike">
                <a:solidFill>
                  <a:srgbClr val="445577"/>
                </a:solidFill>
                <a:latin typeface="Calibri"/>
                <a:ea typeface="Calibri"/>
              </a:rPr>
              <a:t>"Testirao sam navigaciju, glasovne upute i prijavu prepreka toliko puta da mi je svaka ulica u centru postala poznata."</a:t>
            </a:r>
            <a:endParaRPr b="0" lang="en-US" sz="1050" spc="-1" strike="noStrike">
              <a:latin typeface="Arial"/>
            </a:endParaRPr>
          </a:p>
        </p:txBody>
      </p:sp>
      <p:sp>
        <p:nvSpPr>
          <p:cNvPr id="200" name="Shape 17"/>
          <p:cNvSpPr/>
          <p:nvPr/>
        </p:nvSpPr>
        <p:spPr>
          <a:xfrm>
            <a:off x="320040" y="2926080"/>
            <a:ext cx="4160160" cy="182844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f"/>
            </a:solidFill>
            <a:round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01" name="Shape 18"/>
          <p:cNvSpPr/>
          <p:nvPr/>
        </p:nvSpPr>
        <p:spPr>
          <a:xfrm>
            <a:off x="320040" y="2926080"/>
            <a:ext cx="63720" cy="1828440"/>
          </a:xfrm>
          <a:prstGeom prst="rect">
            <a:avLst/>
          </a:prstGeom>
          <a:solidFill>
            <a:srgbClr val="ef444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Text 19"/>
          <p:cNvSpPr/>
          <p:nvPr/>
        </p:nvSpPr>
        <p:spPr>
          <a:xfrm>
            <a:off x="457200" y="3017520"/>
            <a:ext cx="3931560" cy="31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300" spc="-1" strike="noStrike">
                <a:solidFill>
                  <a:srgbClr val="0f1d33"/>
                </a:solidFill>
                <a:latin typeface="Calibri"/>
                <a:ea typeface="Calibri"/>
              </a:rPr>
              <a:t>Mak Matija Lopac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203" name="Text 20"/>
          <p:cNvSpPr/>
          <p:nvPr/>
        </p:nvSpPr>
        <p:spPr>
          <a:xfrm>
            <a:off x="457200" y="3337560"/>
            <a:ext cx="3931560" cy="22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en-US" sz="1000" spc="-1" strike="noStrike">
                <a:solidFill>
                  <a:srgbClr val="ef4444"/>
                </a:solidFill>
                <a:latin typeface="Calibri"/>
                <a:ea typeface="Calibri"/>
              </a:rPr>
              <a:t>Glumac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204" name="Text 21"/>
          <p:cNvSpPr/>
          <p:nvPr/>
        </p:nvSpPr>
        <p:spPr>
          <a:xfrm>
            <a:off x="457200" y="3593520"/>
            <a:ext cx="3931560" cy="105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50" spc="-1" strike="noStrike">
                <a:solidFill>
                  <a:srgbClr val="445577"/>
                </a:solidFill>
                <a:latin typeface="Calibri"/>
                <a:ea typeface="Calibri"/>
              </a:rPr>
              <a:t>"Nisam mislio da će mi raskrižje izgledati zastrašujuće."</a:t>
            </a:r>
            <a:endParaRPr b="0" lang="en-US" sz="1050" spc="-1" strike="noStrike">
              <a:latin typeface="Arial"/>
            </a:endParaRPr>
          </a:p>
        </p:txBody>
      </p:sp>
      <p:sp>
        <p:nvSpPr>
          <p:cNvPr id="205" name="Shape 22"/>
          <p:cNvSpPr/>
          <p:nvPr/>
        </p:nvSpPr>
        <p:spPr>
          <a:xfrm>
            <a:off x="4663440" y="2926080"/>
            <a:ext cx="4160160" cy="182844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f"/>
            </a:solidFill>
            <a:round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06" name="Shape 23"/>
          <p:cNvSpPr/>
          <p:nvPr/>
        </p:nvSpPr>
        <p:spPr>
          <a:xfrm>
            <a:off x="4663440" y="2926080"/>
            <a:ext cx="63720" cy="1828440"/>
          </a:xfrm>
          <a:prstGeom prst="rect">
            <a:avLst/>
          </a:prstGeom>
          <a:solidFill>
            <a:srgbClr val="22c55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7" name="Text 24"/>
          <p:cNvSpPr/>
          <p:nvPr/>
        </p:nvSpPr>
        <p:spPr>
          <a:xfrm>
            <a:off x="4800600" y="3017520"/>
            <a:ext cx="3931560" cy="31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300" spc="-1" strike="noStrike">
                <a:solidFill>
                  <a:srgbClr val="0f1d33"/>
                </a:solidFill>
                <a:latin typeface="Calibri"/>
                <a:ea typeface="Calibri"/>
              </a:rPr>
              <a:t>Marko Andrić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208" name="Text 25"/>
          <p:cNvSpPr/>
          <p:nvPr/>
        </p:nvSpPr>
        <p:spPr>
          <a:xfrm>
            <a:off x="4800600" y="3337560"/>
            <a:ext cx="3931560" cy="22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en-US" sz="1000" spc="-1" strike="noStrike">
                <a:solidFill>
                  <a:srgbClr val="22c55e"/>
                </a:solidFill>
                <a:latin typeface="Calibri"/>
                <a:ea typeface="Calibri"/>
              </a:rPr>
              <a:t>Glumac / developer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209" name="Text 26"/>
          <p:cNvSpPr/>
          <p:nvPr/>
        </p:nvSpPr>
        <p:spPr>
          <a:xfrm>
            <a:off x="4800600" y="3593520"/>
            <a:ext cx="3931560" cy="105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50" spc="-1" strike="noStrike">
                <a:solidFill>
                  <a:srgbClr val="445577"/>
                </a:solidFill>
                <a:latin typeface="Calibri"/>
                <a:ea typeface="Calibri"/>
              </a:rPr>
              <a:t>"Tehnologija ima smisla tek kad rješava stvaran problem stvarnih ljudi."</a:t>
            </a:r>
            <a:endParaRPr b="0" lang="en-US" sz="10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2b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0"/>
          <p:cNvSpPr/>
          <p:nvPr/>
        </p:nvSpPr>
        <p:spPr>
          <a:xfrm>
            <a:off x="411480" y="255960"/>
            <a:ext cx="63720" cy="47520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Text 1"/>
          <p:cNvSpPr/>
          <p:nvPr/>
        </p:nvSpPr>
        <p:spPr>
          <a:xfrm>
            <a:off x="567000" y="201240"/>
            <a:ext cx="8229240" cy="59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900" spc="-1" strike="noStrike">
                <a:solidFill>
                  <a:srgbClr val="f8fafc"/>
                </a:solidFill>
                <a:latin typeface="Calibri"/>
                <a:ea typeface="Calibri"/>
              </a:rPr>
              <a:t>Zaključak</a:t>
            </a:r>
            <a:endParaRPr b="0" lang="en-US" sz="2900" spc="-1" strike="noStrike">
              <a:latin typeface="Arial"/>
            </a:endParaRPr>
          </a:p>
        </p:txBody>
      </p:sp>
      <p:sp>
        <p:nvSpPr>
          <p:cNvPr id="212" name="Text 2"/>
          <p:cNvSpPr/>
          <p:nvPr/>
        </p:nvSpPr>
        <p:spPr>
          <a:xfrm>
            <a:off x="411480" y="1051560"/>
            <a:ext cx="4754520" cy="37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f8fafc"/>
                </a:solidFill>
                <a:latin typeface="Calibri"/>
                <a:ea typeface="Calibri"/>
              </a:rPr>
              <a:t>Projekt je počeo s jednim pitanjem: </a:t>
            </a:r>
            <a:r>
              <a:rPr b="0" i="1" lang="en-US" sz="1500" spc="-1" strike="noStrike">
                <a:solidFill>
                  <a:srgbClr val="f59e0b"/>
                </a:solidFill>
                <a:latin typeface="Calibri"/>
                <a:ea typeface="Calibri"/>
              </a:rPr>
              <a:t>kako je zapravo biti slijep u Zagrebu?</a:t>
            </a:r>
            <a:r>
              <a:rPr b="0" lang="en-US" sz="1500" spc="-1" strike="noStrike">
                <a:solidFill>
                  <a:srgbClr val="f8fafc"/>
                </a:solidFill>
                <a:latin typeface="Calibri"/>
                <a:ea typeface="Calibri"/>
              </a:rPr>
              <a:t> Odgovor nismo našli u literaturi, nego smo ga osobno iskusili.</a:t>
            </a:r>
            <a:endParaRPr b="0" lang="en-US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f8fafc"/>
                </a:solidFill>
                <a:latin typeface="Calibri"/>
                <a:ea typeface="Calibri"/>
              </a:rPr>
              <a:t> </a:t>
            </a:r>
            <a:endParaRPr b="0" lang="en-US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f8fafc"/>
                </a:solidFill>
                <a:latin typeface="Calibri"/>
                <a:ea typeface="Calibri"/>
              </a:rPr>
              <a:t>Posjet knjižnici. Simulacija s bijelim štapom. Aplikacija.</a:t>
            </a:r>
            <a:endParaRPr b="0" lang="en-US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f8fafc"/>
                </a:solidFill>
                <a:latin typeface="Calibri"/>
                <a:ea typeface="Calibri"/>
              </a:rPr>
              <a:t> </a:t>
            </a:r>
            <a:endParaRPr b="0" lang="en-US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500" spc="-1" strike="noStrike">
                <a:solidFill>
                  <a:srgbClr val="f8fafc"/>
                </a:solidFill>
                <a:latin typeface="Calibri"/>
                <a:ea typeface="Calibri"/>
              </a:rPr>
              <a:t>Naučili smo da tehnologija sama po sebi nije dostupnost.</a:t>
            </a:r>
            <a:endParaRPr b="0" lang="en-US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f8fafc"/>
                </a:solidFill>
                <a:latin typeface="Calibri"/>
                <a:ea typeface="Calibri"/>
              </a:rPr>
              <a:t>Dostupnost je kad netko od početka razmišlja o tome tko će koristiti ono što gradi.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213" name="Image 0" descr="/tmp/vidim-drugacije/imgs-small/20260415_104248.jpg"/>
          <p:cNvPicPr/>
          <p:nvPr/>
        </p:nvPicPr>
        <p:blipFill>
          <a:blip r:embed="rId1"/>
          <a:stretch/>
        </p:blipFill>
        <p:spPr>
          <a:xfrm>
            <a:off x="5349240" y="1051560"/>
            <a:ext cx="1810080" cy="1663920"/>
          </a:xfrm>
          <a:prstGeom prst="rect">
            <a:avLst/>
          </a:prstGeom>
          <a:ln w="0">
            <a:noFill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</p:pic>
      <p:pic>
        <p:nvPicPr>
          <p:cNvPr id="214" name="Image 1" descr="/tmp/vidim-drugacije/imgs-small/TimePhoto_20260415_103040_clean.jpg"/>
          <p:cNvPicPr/>
          <p:nvPr/>
        </p:nvPicPr>
        <p:blipFill>
          <a:blip r:embed="rId2"/>
          <a:stretch/>
        </p:blipFill>
        <p:spPr>
          <a:xfrm>
            <a:off x="7269480" y="1051560"/>
            <a:ext cx="1810080" cy="1663920"/>
          </a:xfrm>
          <a:prstGeom prst="rect">
            <a:avLst/>
          </a:prstGeom>
          <a:ln w="0">
            <a:noFill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</p:pic>
      <p:pic>
        <p:nvPicPr>
          <p:cNvPr id="215" name="Image 2" descr="/tmp/vidim-drugacije/imgs-small/20260415_113319.jpg"/>
          <p:cNvPicPr/>
          <p:nvPr/>
        </p:nvPicPr>
        <p:blipFill>
          <a:blip r:embed="rId3"/>
          <a:stretch/>
        </p:blipFill>
        <p:spPr>
          <a:xfrm>
            <a:off x="5349240" y="2834640"/>
            <a:ext cx="1810080" cy="1663920"/>
          </a:xfrm>
          <a:prstGeom prst="rect">
            <a:avLst/>
          </a:prstGeom>
          <a:ln w="0">
            <a:noFill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</p:pic>
      <p:pic>
        <p:nvPicPr>
          <p:cNvPr id="216" name="Image 3" descr="/tmp/vidim-drugacije/imgs-small/20260415_103624_fixed.jpg"/>
          <p:cNvPicPr/>
          <p:nvPr/>
        </p:nvPicPr>
        <p:blipFill>
          <a:blip r:embed="rId4"/>
          <a:stretch/>
        </p:blipFill>
        <p:spPr>
          <a:xfrm>
            <a:off x="7269480" y="2834640"/>
            <a:ext cx="1810080" cy="1663920"/>
          </a:xfrm>
          <a:prstGeom prst="rect">
            <a:avLst/>
          </a:prstGeom>
          <a:ln w="0">
            <a:noFill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</p:pic>
      <p:sp>
        <p:nvSpPr>
          <p:cNvPr id="217" name="Shape 3"/>
          <p:cNvSpPr/>
          <p:nvPr/>
        </p:nvSpPr>
        <p:spPr>
          <a:xfrm>
            <a:off x="0" y="4800600"/>
            <a:ext cx="9143640" cy="342720"/>
          </a:xfrm>
          <a:prstGeom prst="rect">
            <a:avLst/>
          </a:prstGeom>
          <a:solidFill>
            <a:srgbClr val="0d9488">
              <a:alpha val="3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Text 4"/>
          <p:cNvSpPr/>
          <p:nvPr/>
        </p:nvSpPr>
        <p:spPr>
          <a:xfrm>
            <a:off x="274320" y="4800600"/>
            <a:ext cx="8595000" cy="34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en-US" sz="1200" spc="-1" strike="noStrike">
                <a:solidFill>
                  <a:srgbClr val="f8fafc"/>
                </a:solidFill>
                <a:latin typeface="Calibri"/>
                <a:ea typeface="Calibri"/>
              </a:rPr>
              <a:t>Ime projekta govori i o perspektivi slijepih osoba i o načinu na koji smo mi gledali na ovaj problem.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2b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 0" descr="/tmp/vidim-drugacije/imgs-small/20260415_104248.jpg"/>
          <p:cNvPicPr/>
          <p:nvPr/>
        </p:nvPicPr>
        <p:blipFill>
          <a:blip r:embed="rId1">
            <a:alphaModFix amt="28000"/>
          </a:blip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 w="0">
            <a:noFill/>
          </a:ln>
        </p:spPr>
      </p:pic>
      <p:sp>
        <p:nvSpPr>
          <p:cNvPr id="220" name="Shape 0"/>
          <p:cNvSpPr/>
          <p:nvPr/>
        </p:nvSpPr>
        <p:spPr>
          <a:xfrm>
            <a:off x="0" y="0"/>
            <a:ext cx="9143640" cy="5143320"/>
          </a:xfrm>
          <a:prstGeom prst="rect">
            <a:avLst/>
          </a:prstGeom>
          <a:solidFill>
            <a:srgbClr val="1b2b4b">
              <a:alpha val="7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Shape 1"/>
          <p:cNvSpPr/>
          <p:nvPr/>
        </p:nvSpPr>
        <p:spPr>
          <a:xfrm>
            <a:off x="0" y="0"/>
            <a:ext cx="9143640" cy="7272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Shape 2"/>
          <p:cNvSpPr/>
          <p:nvPr/>
        </p:nvSpPr>
        <p:spPr>
          <a:xfrm>
            <a:off x="0" y="5070240"/>
            <a:ext cx="9143640" cy="7272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Text 3"/>
          <p:cNvSpPr/>
          <p:nvPr/>
        </p:nvSpPr>
        <p:spPr>
          <a:xfrm>
            <a:off x="457200" y="1371600"/>
            <a:ext cx="8229240" cy="100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5400" spc="199" strike="noStrike">
                <a:solidFill>
                  <a:srgbClr val="f8fafc"/>
                </a:solidFill>
                <a:latin typeface="Calibri"/>
                <a:ea typeface="Calibri"/>
              </a:rPr>
              <a:t>Hvala na pažnji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224" name="Text 4"/>
          <p:cNvSpPr/>
          <p:nvPr/>
        </p:nvSpPr>
        <p:spPr>
          <a:xfrm>
            <a:off x="457200" y="2651760"/>
            <a:ext cx="82292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300" spc="-1" strike="noStrike">
                <a:solidFill>
                  <a:srgbClr val="f8fafc"/>
                </a:solidFill>
                <a:latin typeface="Calibri"/>
                <a:ea typeface="Calibri"/>
              </a:rPr>
              <a:t>Marko Andrić · Patrick Šurlan · Dorian Dasović · Andrej Stojanović · Mak Matija Lopac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225" name="Text 5"/>
          <p:cNvSpPr/>
          <p:nvPr/>
        </p:nvSpPr>
        <p:spPr>
          <a:xfrm>
            <a:off x="457200" y="3154680"/>
            <a:ext cx="8229240" cy="31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300" spc="-1" strike="noStrike">
                <a:solidFill>
                  <a:srgbClr val="94a3b8"/>
                </a:solidFill>
                <a:latin typeface="Calibri"/>
                <a:ea typeface="Calibri"/>
              </a:rPr>
              <a:t>Mentorica: Ana Šutalo Barić  |  Samsung Challenge 2026  |  Elektrotehnička škola Zagreb</a:t>
            </a:r>
            <a:endParaRPr b="0" lang="en-US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2b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0"/>
          <p:cNvSpPr/>
          <p:nvPr/>
        </p:nvSpPr>
        <p:spPr>
          <a:xfrm>
            <a:off x="411480" y="255960"/>
            <a:ext cx="63720" cy="47520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" name="Text 1"/>
          <p:cNvSpPr/>
          <p:nvPr/>
        </p:nvSpPr>
        <p:spPr>
          <a:xfrm>
            <a:off x="567000" y="201240"/>
            <a:ext cx="8229240" cy="59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900" spc="-1" strike="noStrike">
                <a:solidFill>
                  <a:srgbClr val="f8fafc"/>
                </a:solidFill>
                <a:latin typeface="Calibri"/>
                <a:ea typeface="Calibri"/>
              </a:rPr>
              <a:t>Sadržaj</a:t>
            </a:r>
            <a:endParaRPr b="0" lang="en-US" sz="2900" spc="-1" strike="noStrike">
              <a:latin typeface="Arial"/>
            </a:endParaRPr>
          </a:p>
        </p:txBody>
      </p:sp>
      <p:sp>
        <p:nvSpPr>
          <p:cNvPr id="57" name="Shape 2"/>
          <p:cNvSpPr/>
          <p:nvPr/>
        </p:nvSpPr>
        <p:spPr>
          <a:xfrm>
            <a:off x="438840" y="1161360"/>
            <a:ext cx="200880" cy="20088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" name="Text 3"/>
          <p:cNvSpPr/>
          <p:nvPr/>
        </p:nvSpPr>
        <p:spPr>
          <a:xfrm>
            <a:off x="438840" y="1134000"/>
            <a:ext cx="200880" cy="25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100" spc="-1" strike="noStrike">
                <a:solidFill>
                  <a:srgbClr val="f8fafc"/>
                </a:solidFill>
                <a:latin typeface="Calibri"/>
                <a:ea typeface="Calibri"/>
              </a:rPr>
              <a:t>1.</a:t>
            </a:r>
            <a:endParaRPr b="0" lang="en-US" sz="1100" spc="-1" strike="noStrike">
              <a:latin typeface="Arial"/>
            </a:endParaRPr>
          </a:p>
        </p:txBody>
      </p:sp>
      <p:sp>
        <p:nvSpPr>
          <p:cNvPr id="59" name="Text 4"/>
          <p:cNvSpPr/>
          <p:nvPr/>
        </p:nvSpPr>
        <p:spPr>
          <a:xfrm>
            <a:off x="731520" y="1051560"/>
            <a:ext cx="3931560" cy="50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8fafc"/>
                </a:solidFill>
                <a:latin typeface="Calibri"/>
                <a:ea typeface="Calibri"/>
              </a:rPr>
              <a:t>Odabir teme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60" name="Shape 5"/>
          <p:cNvSpPr/>
          <p:nvPr/>
        </p:nvSpPr>
        <p:spPr>
          <a:xfrm>
            <a:off x="438840" y="1965960"/>
            <a:ext cx="200880" cy="20088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Text 6"/>
          <p:cNvSpPr/>
          <p:nvPr/>
        </p:nvSpPr>
        <p:spPr>
          <a:xfrm>
            <a:off x="438840" y="1938600"/>
            <a:ext cx="200880" cy="25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100" spc="-1" strike="noStrike">
                <a:solidFill>
                  <a:srgbClr val="f8fafc"/>
                </a:solidFill>
                <a:latin typeface="Calibri"/>
                <a:ea typeface="Calibri"/>
              </a:rPr>
              <a:t>2.</a:t>
            </a:r>
            <a:endParaRPr b="0" lang="en-US" sz="1100" spc="-1" strike="noStrike">
              <a:latin typeface="Arial"/>
            </a:endParaRPr>
          </a:p>
        </p:txBody>
      </p:sp>
      <p:sp>
        <p:nvSpPr>
          <p:cNvPr id="62" name="Text 7"/>
          <p:cNvSpPr/>
          <p:nvPr/>
        </p:nvSpPr>
        <p:spPr>
          <a:xfrm>
            <a:off x="731520" y="1856160"/>
            <a:ext cx="3931560" cy="50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8fafc"/>
                </a:solidFill>
                <a:latin typeface="Calibri"/>
                <a:ea typeface="Calibri"/>
              </a:rPr>
              <a:t>Zašto ova tema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63" name="Shape 8"/>
          <p:cNvSpPr/>
          <p:nvPr/>
        </p:nvSpPr>
        <p:spPr>
          <a:xfrm>
            <a:off x="438840" y="2770560"/>
            <a:ext cx="200880" cy="20088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" name="Text 9"/>
          <p:cNvSpPr/>
          <p:nvPr/>
        </p:nvSpPr>
        <p:spPr>
          <a:xfrm>
            <a:off x="438840" y="2743200"/>
            <a:ext cx="200880" cy="25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100" spc="-1" strike="noStrike">
                <a:solidFill>
                  <a:srgbClr val="f8fafc"/>
                </a:solidFill>
                <a:latin typeface="Calibri"/>
                <a:ea typeface="Calibri"/>
              </a:rPr>
              <a:t>3.</a:t>
            </a:r>
            <a:endParaRPr b="0" lang="en-US" sz="1100" spc="-1" strike="noStrike">
              <a:latin typeface="Arial"/>
            </a:endParaRPr>
          </a:p>
        </p:txBody>
      </p:sp>
      <p:sp>
        <p:nvSpPr>
          <p:cNvPr id="65" name="Text 10"/>
          <p:cNvSpPr/>
          <p:nvPr/>
        </p:nvSpPr>
        <p:spPr>
          <a:xfrm>
            <a:off x="731520" y="2660760"/>
            <a:ext cx="3931560" cy="50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8fafc"/>
                </a:solidFill>
                <a:latin typeface="Calibri"/>
                <a:ea typeface="Calibri"/>
              </a:rPr>
              <a:t>Kako smo istražili temu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66" name="Shape 11"/>
          <p:cNvSpPr/>
          <p:nvPr/>
        </p:nvSpPr>
        <p:spPr>
          <a:xfrm>
            <a:off x="438840" y="3575160"/>
            <a:ext cx="200880" cy="20088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" name="Text 12"/>
          <p:cNvSpPr/>
          <p:nvPr/>
        </p:nvSpPr>
        <p:spPr>
          <a:xfrm>
            <a:off x="438840" y="3547800"/>
            <a:ext cx="200880" cy="25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100" spc="-1" strike="noStrike">
                <a:solidFill>
                  <a:srgbClr val="f8fafc"/>
                </a:solidFill>
                <a:latin typeface="Calibri"/>
                <a:ea typeface="Calibri"/>
              </a:rPr>
              <a:t>4.</a:t>
            </a:r>
            <a:endParaRPr b="0" lang="en-US" sz="1100" spc="-1" strike="noStrike">
              <a:latin typeface="Arial"/>
            </a:endParaRPr>
          </a:p>
        </p:txBody>
      </p:sp>
      <p:sp>
        <p:nvSpPr>
          <p:cNvPr id="68" name="Text 13"/>
          <p:cNvSpPr/>
          <p:nvPr/>
        </p:nvSpPr>
        <p:spPr>
          <a:xfrm>
            <a:off x="731520" y="3465720"/>
            <a:ext cx="3931560" cy="50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8fafc"/>
                </a:solidFill>
                <a:latin typeface="Calibri"/>
                <a:ea typeface="Calibri"/>
              </a:rPr>
              <a:t>Posjet udruzi PUŽ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69" name="Shape 14"/>
          <p:cNvSpPr/>
          <p:nvPr/>
        </p:nvSpPr>
        <p:spPr>
          <a:xfrm>
            <a:off x="438840" y="4380120"/>
            <a:ext cx="200880" cy="20088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" name="Text 15"/>
          <p:cNvSpPr/>
          <p:nvPr/>
        </p:nvSpPr>
        <p:spPr>
          <a:xfrm>
            <a:off x="438840" y="4352400"/>
            <a:ext cx="200880" cy="25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100" spc="-1" strike="noStrike">
                <a:solidFill>
                  <a:srgbClr val="f8fafc"/>
                </a:solidFill>
                <a:latin typeface="Calibri"/>
                <a:ea typeface="Calibri"/>
              </a:rPr>
              <a:t>5.</a:t>
            </a:r>
            <a:endParaRPr b="0" lang="en-US" sz="1100" spc="-1" strike="noStrike">
              <a:latin typeface="Arial"/>
            </a:endParaRPr>
          </a:p>
        </p:txBody>
      </p:sp>
      <p:sp>
        <p:nvSpPr>
          <p:cNvPr id="71" name="Text 16"/>
          <p:cNvSpPr/>
          <p:nvPr/>
        </p:nvSpPr>
        <p:spPr>
          <a:xfrm>
            <a:off x="731520" y="4270320"/>
            <a:ext cx="3931560" cy="50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8fafc"/>
                </a:solidFill>
                <a:latin typeface="Calibri"/>
                <a:ea typeface="Calibri"/>
              </a:rPr>
              <a:t>Posjet Knjižnici za slijepe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72" name="Shape 17"/>
          <p:cNvSpPr/>
          <p:nvPr/>
        </p:nvSpPr>
        <p:spPr>
          <a:xfrm>
            <a:off x="4736520" y="1161360"/>
            <a:ext cx="200880" cy="20088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3" name="Text 18"/>
          <p:cNvSpPr/>
          <p:nvPr/>
        </p:nvSpPr>
        <p:spPr>
          <a:xfrm>
            <a:off x="4736520" y="1134000"/>
            <a:ext cx="200880" cy="25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100" spc="-1" strike="noStrike">
                <a:solidFill>
                  <a:srgbClr val="f8fafc"/>
                </a:solidFill>
                <a:latin typeface="Calibri"/>
                <a:ea typeface="Calibri"/>
              </a:rPr>
              <a:t>6.</a:t>
            </a:r>
            <a:endParaRPr b="0" lang="en-US" sz="1100" spc="-1" strike="noStrike">
              <a:latin typeface="Arial"/>
            </a:endParaRPr>
          </a:p>
        </p:txBody>
      </p:sp>
      <p:sp>
        <p:nvSpPr>
          <p:cNvPr id="74" name="Text 19"/>
          <p:cNvSpPr/>
          <p:nvPr/>
        </p:nvSpPr>
        <p:spPr>
          <a:xfrm>
            <a:off x="5029200" y="1051560"/>
            <a:ext cx="3931560" cy="50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8fafc"/>
                </a:solidFill>
                <a:latin typeface="Calibri"/>
                <a:ea typeface="Calibri"/>
              </a:rPr>
              <a:t>Simulacija iskustva: bijeli štap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75" name="Shape 20"/>
          <p:cNvSpPr/>
          <p:nvPr/>
        </p:nvSpPr>
        <p:spPr>
          <a:xfrm>
            <a:off x="4736520" y="1965960"/>
            <a:ext cx="200880" cy="20088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" name="Text 21"/>
          <p:cNvSpPr/>
          <p:nvPr/>
        </p:nvSpPr>
        <p:spPr>
          <a:xfrm>
            <a:off x="4736520" y="1938600"/>
            <a:ext cx="200880" cy="25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100" spc="-1" strike="noStrike">
                <a:solidFill>
                  <a:srgbClr val="f8fafc"/>
                </a:solidFill>
                <a:latin typeface="Calibri"/>
                <a:ea typeface="Calibri"/>
              </a:rPr>
              <a:t>7.</a:t>
            </a:r>
            <a:endParaRPr b="0" lang="en-US" sz="1100" spc="-1" strike="noStrike">
              <a:latin typeface="Arial"/>
            </a:endParaRPr>
          </a:p>
        </p:txBody>
      </p:sp>
      <p:sp>
        <p:nvSpPr>
          <p:cNvPr id="77" name="Text 22"/>
          <p:cNvSpPr/>
          <p:nvPr/>
        </p:nvSpPr>
        <p:spPr>
          <a:xfrm>
            <a:off x="5029200" y="1856160"/>
            <a:ext cx="3931560" cy="50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8fafc"/>
                </a:solidFill>
                <a:latin typeface="Calibri"/>
                <a:ea typeface="Calibri"/>
              </a:rPr>
              <a:t>Video: Vidim Drugačije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78" name="Shape 23"/>
          <p:cNvSpPr/>
          <p:nvPr/>
        </p:nvSpPr>
        <p:spPr>
          <a:xfrm>
            <a:off x="4736520" y="2770560"/>
            <a:ext cx="200880" cy="20088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" name="Text 24"/>
          <p:cNvSpPr/>
          <p:nvPr/>
        </p:nvSpPr>
        <p:spPr>
          <a:xfrm>
            <a:off x="4736520" y="2743200"/>
            <a:ext cx="200880" cy="25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100" spc="-1" strike="noStrike">
                <a:solidFill>
                  <a:srgbClr val="f8fafc"/>
                </a:solidFill>
                <a:latin typeface="Calibri"/>
                <a:ea typeface="Calibri"/>
              </a:rPr>
              <a:t>8.</a:t>
            </a:r>
            <a:endParaRPr b="0" lang="en-US" sz="1100" spc="-1" strike="noStrike">
              <a:latin typeface="Arial"/>
            </a:endParaRPr>
          </a:p>
        </p:txBody>
      </p:sp>
      <p:sp>
        <p:nvSpPr>
          <p:cNvPr id="80" name="Text 25"/>
          <p:cNvSpPr/>
          <p:nvPr/>
        </p:nvSpPr>
        <p:spPr>
          <a:xfrm>
            <a:off x="5029200" y="2660760"/>
            <a:ext cx="3931560" cy="50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8fafc"/>
                </a:solidFill>
                <a:latin typeface="Calibri"/>
                <a:ea typeface="Calibri"/>
              </a:rPr>
              <a:t>Digitalni alat: Putem po Zagrebu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81" name="Shape 26"/>
          <p:cNvSpPr/>
          <p:nvPr/>
        </p:nvSpPr>
        <p:spPr>
          <a:xfrm>
            <a:off x="4736520" y="3575160"/>
            <a:ext cx="200880" cy="20088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" name="Text 27"/>
          <p:cNvSpPr/>
          <p:nvPr/>
        </p:nvSpPr>
        <p:spPr>
          <a:xfrm>
            <a:off x="4736520" y="3547800"/>
            <a:ext cx="200880" cy="25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100" spc="-1" strike="noStrike">
                <a:solidFill>
                  <a:srgbClr val="f8fafc"/>
                </a:solidFill>
                <a:latin typeface="Calibri"/>
                <a:ea typeface="Calibri"/>
              </a:rPr>
              <a:t>9.</a:t>
            </a:r>
            <a:endParaRPr b="0" lang="en-US" sz="1100" spc="-1" strike="noStrike">
              <a:latin typeface="Arial"/>
            </a:endParaRPr>
          </a:p>
        </p:txBody>
      </p:sp>
      <p:sp>
        <p:nvSpPr>
          <p:cNvPr id="83" name="Text 28"/>
          <p:cNvSpPr/>
          <p:nvPr/>
        </p:nvSpPr>
        <p:spPr>
          <a:xfrm>
            <a:off x="5029200" y="3465720"/>
            <a:ext cx="3931560" cy="50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8fafc"/>
                </a:solidFill>
                <a:latin typeface="Calibri"/>
                <a:ea typeface="Calibri"/>
              </a:rPr>
              <a:t>Tim i dojmovi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84" name="Shape 29"/>
          <p:cNvSpPr/>
          <p:nvPr/>
        </p:nvSpPr>
        <p:spPr>
          <a:xfrm>
            <a:off x="4736520" y="4380120"/>
            <a:ext cx="200880" cy="20088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" name="Text 30"/>
          <p:cNvSpPr/>
          <p:nvPr/>
        </p:nvSpPr>
        <p:spPr>
          <a:xfrm>
            <a:off x="4736520" y="4352400"/>
            <a:ext cx="200880" cy="25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100" spc="-1" strike="noStrike">
                <a:solidFill>
                  <a:srgbClr val="f8fafc"/>
                </a:solidFill>
                <a:latin typeface="Calibri"/>
                <a:ea typeface="Calibri"/>
              </a:rPr>
              <a:t>10.</a:t>
            </a:r>
            <a:endParaRPr b="0" lang="en-US" sz="1100" spc="-1" strike="noStrike">
              <a:latin typeface="Arial"/>
            </a:endParaRPr>
          </a:p>
        </p:txBody>
      </p:sp>
      <p:sp>
        <p:nvSpPr>
          <p:cNvPr id="86" name="Text 31"/>
          <p:cNvSpPr/>
          <p:nvPr/>
        </p:nvSpPr>
        <p:spPr>
          <a:xfrm>
            <a:off x="5029200" y="4270320"/>
            <a:ext cx="3931560" cy="50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8fafc"/>
                </a:solidFill>
                <a:latin typeface="Calibri"/>
                <a:ea typeface="Calibri"/>
              </a:rPr>
              <a:t>Zaključak</a:t>
            </a:r>
            <a:endParaRPr b="0" lang="en-US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ef2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0"/>
          <p:cNvSpPr/>
          <p:nvPr/>
        </p:nvSpPr>
        <p:spPr>
          <a:xfrm>
            <a:off x="411480" y="255960"/>
            <a:ext cx="63720" cy="47520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" name="Text 1"/>
          <p:cNvSpPr/>
          <p:nvPr/>
        </p:nvSpPr>
        <p:spPr>
          <a:xfrm>
            <a:off x="567000" y="201240"/>
            <a:ext cx="8229240" cy="59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900" spc="-1" strike="noStrike">
                <a:solidFill>
                  <a:srgbClr val="0f1d33"/>
                </a:solidFill>
                <a:latin typeface="Calibri"/>
                <a:ea typeface="Calibri"/>
              </a:rPr>
              <a:t>Odabir teme</a:t>
            </a:r>
            <a:endParaRPr b="0" lang="en-US" sz="2900" spc="-1" strike="noStrike">
              <a:latin typeface="Arial"/>
            </a:endParaRPr>
          </a:p>
        </p:txBody>
      </p:sp>
      <p:sp>
        <p:nvSpPr>
          <p:cNvPr id="89" name="Shape 2"/>
          <p:cNvSpPr/>
          <p:nvPr/>
        </p:nvSpPr>
        <p:spPr>
          <a:xfrm>
            <a:off x="411480" y="1188720"/>
            <a:ext cx="5668920" cy="9597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f"/>
            </a:solidFill>
            <a:round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90" name="Shape 3"/>
          <p:cNvSpPr/>
          <p:nvPr/>
        </p:nvSpPr>
        <p:spPr>
          <a:xfrm>
            <a:off x="411480" y="1188720"/>
            <a:ext cx="63720" cy="95976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" name="Text 4"/>
          <p:cNvSpPr/>
          <p:nvPr/>
        </p:nvSpPr>
        <p:spPr>
          <a:xfrm>
            <a:off x="594360" y="1261800"/>
            <a:ext cx="5303160" cy="25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200" spc="-1" strike="noStrike">
                <a:solidFill>
                  <a:srgbClr val="0d9488"/>
                </a:solidFill>
                <a:latin typeface="Calibri"/>
                <a:ea typeface="Calibri"/>
              </a:rPr>
              <a:t>Zadatak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92" name="Text 5"/>
          <p:cNvSpPr/>
          <p:nvPr/>
        </p:nvSpPr>
        <p:spPr>
          <a:xfrm>
            <a:off x="594360" y="1536120"/>
            <a:ext cx="5303160" cy="50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f1d33"/>
                </a:solidFill>
                <a:latin typeface="Calibri"/>
                <a:ea typeface="Calibri"/>
              </a:rPr>
              <a:t>Spojiti modernu i AI tehnologiju s ciljevima održivog razvoja UN-a.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3" name="Shape 6"/>
          <p:cNvSpPr/>
          <p:nvPr/>
        </p:nvSpPr>
        <p:spPr>
          <a:xfrm rot="10800000">
            <a:off x="1234800" y="2176560"/>
            <a:ext cx="319680" cy="200880"/>
          </a:xfrm>
          <a:prstGeom prst="triangle">
            <a:avLst>
              <a:gd name="adj" fmla="val 50000"/>
            </a:avLst>
          </a:prstGeom>
          <a:solidFill>
            <a:srgbClr val="bbcce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" name="Shape 7"/>
          <p:cNvSpPr/>
          <p:nvPr/>
        </p:nvSpPr>
        <p:spPr>
          <a:xfrm>
            <a:off x="411480" y="2423160"/>
            <a:ext cx="5668920" cy="9597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f"/>
            </a:solidFill>
            <a:round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95" name="Shape 8"/>
          <p:cNvSpPr/>
          <p:nvPr/>
        </p:nvSpPr>
        <p:spPr>
          <a:xfrm>
            <a:off x="411480" y="2423160"/>
            <a:ext cx="63720" cy="959760"/>
          </a:xfrm>
          <a:prstGeom prst="rect">
            <a:avLst/>
          </a:prstGeom>
          <a:solidFill>
            <a:srgbClr val="dd136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Text 9"/>
          <p:cNvSpPr/>
          <p:nvPr/>
        </p:nvSpPr>
        <p:spPr>
          <a:xfrm>
            <a:off x="594360" y="2496240"/>
            <a:ext cx="5303160" cy="25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200" spc="-1" strike="noStrike">
                <a:solidFill>
                  <a:srgbClr val="dd1367"/>
                </a:solidFill>
                <a:latin typeface="Calibri"/>
                <a:ea typeface="Calibri"/>
              </a:rPr>
              <a:t>10. cilj OOR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97" name="Text 10"/>
          <p:cNvSpPr/>
          <p:nvPr/>
        </p:nvSpPr>
        <p:spPr>
          <a:xfrm>
            <a:off x="594360" y="2770560"/>
            <a:ext cx="5303160" cy="50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f1d33"/>
                </a:solidFill>
                <a:latin typeface="Calibri"/>
                <a:ea typeface="Calibri"/>
              </a:rPr>
              <a:t>Smanjenje nejednakosti unutar i između država.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8" name="Shape 11"/>
          <p:cNvSpPr/>
          <p:nvPr/>
        </p:nvSpPr>
        <p:spPr>
          <a:xfrm rot="10800000">
            <a:off x="1234800" y="3411000"/>
            <a:ext cx="319680" cy="200880"/>
          </a:xfrm>
          <a:prstGeom prst="triangle">
            <a:avLst>
              <a:gd name="adj" fmla="val 50000"/>
            </a:avLst>
          </a:prstGeom>
          <a:solidFill>
            <a:srgbClr val="bbcce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9" name="Shape 12"/>
          <p:cNvSpPr/>
          <p:nvPr/>
        </p:nvSpPr>
        <p:spPr>
          <a:xfrm>
            <a:off x="411480" y="3657600"/>
            <a:ext cx="5668920" cy="9597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f"/>
            </a:solidFill>
            <a:round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00" name="Shape 13"/>
          <p:cNvSpPr/>
          <p:nvPr/>
        </p:nvSpPr>
        <p:spPr>
          <a:xfrm>
            <a:off x="411480" y="3657600"/>
            <a:ext cx="63720" cy="959760"/>
          </a:xfrm>
          <a:prstGeom prst="rect">
            <a:avLst/>
          </a:prstGeom>
          <a:solidFill>
            <a:srgbClr val="1b2b4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1" name="Text 14"/>
          <p:cNvSpPr/>
          <p:nvPr/>
        </p:nvSpPr>
        <p:spPr>
          <a:xfrm>
            <a:off x="594360" y="3730680"/>
            <a:ext cx="5303160" cy="25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200" spc="-1" strike="noStrike">
                <a:solidFill>
                  <a:srgbClr val="1b2b4b"/>
                </a:solidFill>
                <a:latin typeface="Calibri"/>
                <a:ea typeface="Calibri"/>
              </a:rPr>
              <a:t>Tema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02" name="Text 15"/>
          <p:cNvSpPr/>
          <p:nvPr/>
        </p:nvSpPr>
        <p:spPr>
          <a:xfrm>
            <a:off x="594360" y="4005000"/>
            <a:ext cx="5303160" cy="50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f1d33"/>
                </a:solidFill>
                <a:latin typeface="Calibri"/>
                <a:ea typeface="Calibri"/>
              </a:rPr>
              <a:t>Unutar tog cilja nametnula se tema slijepih i slabovidnih osoba u svakodnevnom životu.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03" name="Image 0" descr="/tmp/vidim-drugacije/imgs-small/sdg10.jpg"/>
          <p:cNvPicPr/>
          <p:nvPr/>
        </p:nvPicPr>
        <p:blipFill>
          <a:blip r:embed="rId1"/>
          <a:stretch/>
        </p:blipFill>
        <p:spPr>
          <a:xfrm>
            <a:off x="6492240" y="1143000"/>
            <a:ext cx="2285640" cy="2285640"/>
          </a:xfrm>
          <a:prstGeom prst="rect">
            <a:avLst/>
          </a:prstGeom>
          <a:ln w="0">
            <a:noFill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</p:pic>
      <p:sp>
        <p:nvSpPr>
          <p:cNvPr id="104" name="Text 16"/>
          <p:cNvSpPr/>
          <p:nvPr/>
        </p:nvSpPr>
        <p:spPr>
          <a:xfrm>
            <a:off x="6492240" y="3520440"/>
            <a:ext cx="2285640" cy="54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en-US" sz="1200" spc="-1" strike="noStrike">
                <a:solidFill>
                  <a:srgbClr val="445577"/>
                </a:solidFill>
                <a:latin typeface="Calibri"/>
                <a:ea typeface="Calibri"/>
              </a:rPr>
              <a:t>Cilj 10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en-US" sz="1200" spc="-1" strike="noStrike">
                <a:solidFill>
                  <a:srgbClr val="445577"/>
                </a:solidFill>
                <a:latin typeface="Calibri"/>
                <a:ea typeface="Calibri"/>
              </a:rPr>
              <a:t>Održivog razvoja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ef2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0"/>
          <p:cNvSpPr/>
          <p:nvPr/>
        </p:nvSpPr>
        <p:spPr>
          <a:xfrm>
            <a:off x="411480" y="255960"/>
            <a:ext cx="63720" cy="47520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6" name="Text 1"/>
          <p:cNvSpPr/>
          <p:nvPr/>
        </p:nvSpPr>
        <p:spPr>
          <a:xfrm>
            <a:off x="567000" y="201240"/>
            <a:ext cx="8229240" cy="59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900" spc="-1" strike="noStrike">
                <a:solidFill>
                  <a:srgbClr val="0f1d33"/>
                </a:solidFill>
                <a:latin typeface="Calibri"/>
                <a:ea typeface="Calibri"/>
              </a:rPr>
              <a:t>Zašto ova tema</a:t>
            </a:r>
            <a:endParaRPr b="0" lang="en-US" sz="2900" spc="-1" strike="noStrike">
              <a:latin typeface="Arial"/>
            </a:endParaRPr>
          </a:p>
        </p:txBody>
      </p:sp>
      <p:sp>
        <p:nvSpPr>
          <p:cNvPr id="107" name="Text 2"/>
          <p:cNvSpPr/>
          <p:nvPr/>
        </p:nvSpPr>
        <p:spPr>
          <a:xfrm>
            <a:off x="411480" y="1005840"/>
            <a:ext cx="4023000" cy="292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500" spc="-1" strike="noStrike">
                <a:solidFill>
                  <a:srgbClr val="0f1d33"/>
                </a:solidFill>
                <a:latin typeface="Calibri"/>
                <a:ea typeface="Calibri"/>
              </a:rPr>
              <a:t>Zagreb ima oko 15.000 osoba s invaliditetom i nekoliko tisuća slijepih i slabovidnih.</a:t>
            </a:r>
            <a:endParaRPr b="0" lang="en-US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0f1d33"/>
                </a:solidFill>
                <a:latin typeface="Calibri"/>
                <a:ea typeface="Calibri"/>
              </a:rPr>
              <a:t> </a:t>
            </a:r>
            <a:endParaRPr b="0" lang="en-US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0f1d33"/>
                </a:solidFill>
                <a:latin typeface="Calibri"/>
                <a:ea typeface="Calibri"/>
              </a:rPr>
              <a:t>Svaki dan nailaze na prepreke koje većini nisu vidljive: kocke u centru, oštećene rampe, tramvajske stanice bez audio najave, knjige koje ne mogu pročitati.</a:t>
            </a:r>
            <a:endParaRPr b="0" lang="en-US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0f1d33"/>
                </a:solidFill>
                <a:latin typeface="Calibri"/>
                <a:ea typeface="Calibri"/>
              </a:rPr>
              <a:t> </a:t>
            </a:r>
            <a:endParaRPr b="0" lang="en-US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en-US" sz="1500" spc="-1" strike="noStrike">
                <a:solidFill>
                  <a:srgbClr val="0f1d33"/>
                </a:solidFill>
                <a:latin typeface="Calibri"/>
                <a:ea typeface="Calibri"/>
              </a:rPr>
              <a:t>Odlučili smo ovaj problem ne samo istražiti, nego ga i osobno iskusiti.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08" name="Shape 3"/>
          <p:cNvSpPr/>
          <p:nvPr/>
        </p:nvSpPr>
        <p:spPr>
          <a:xfrm>
            <a:off x="411480" y="4041720"/>
            <a:ext cx="4023000" cy="712800"/>
          </a:xfrm>
          <a:prstGeom prst="rect">
            <a:avLst/>
          </a:prstGeom>
          <a:solidFill>
            <a:srgbClr val="dd1367"/>
          </a:solidFill>
          <a:ln w="0">
            <a:noFill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09" name="Text 4"/>
          <p:cNvSpPr/>
          <p:nvPr/>
        </p:nvSpPr>
        <p:spPr>
          <a:xfrm>
            <a:off x="411480" y="4041720"/>
            <a:ext cx="639720" cy="71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800" spc="-1" strike="noStrike">
                <a:solidFill>
                  <a:srgbClr val="f8fafc"/>
                </a:solidFill>
                <a:latin typeface="Calibri"/>
                <a:ea typeface="Calibri"/>
              </a:rPr>
              <a:t>10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10" name="Shape 5"/>
          <p:cNvSpPr/>
          <p:nvPr/>
        </p:nvSpPr>
        <p:spPr>
          <a:xfrm>
            <a:off x="1051560" y="4041720"/>
            <a:ext cx="18000" cy="712800"/>
          </a:xfrm>
          <a:prstGeom prst="rect">
            <a:avLst/>
          </a:prstGeom>
          <a:solidFill>
            <a:srgbClr val="ffffff">
              <a:alpha val="4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1" name="Text 6"/>
          <p:cNvSpPr/>
          <p:nvPr/>
        </p:nvSpPr>
        <p:spPr>
          <a:xfrm>
            <a:off x="1115640" y="4041720"/>
            <a:ext cx="3200040" cy="71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f8fafc"/>
                </a:solidFill>
                <a:latin typeface="Calibri"/>
                <a:ea typeface="Calibri"/>
              </a:rPr>
              <a:t>Cilj održivog razvoja</a:t>
            </a:r>
            <a:endParaRPr b="0" lang="en-US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f8fafc"/>
                </a:solidFill>
                <a:latin typeface="Calibri"/>
                <a:ea typeface="Calibri"/>
              </a:rPr>
              <a:t>Smanjenje nejednakosti unutar i između država</a:t>
            </a:r>
            <a:endParaRPr b="0" lang="en-US" sz="1100" spc="-1" strike="noStrike">
              <a:latin typeface="Arial"/>
            </a:endParaRPr>
          </a:p>
        </p:txBody>
      </p:sp>
      <p:sp>
        <p:nvSpPr>
          <p:cNvPr id="112" name="Shape 7"/>
          <p:cNvSpPr/>
          <p:nvPr/>
        </p:nvSpPr>
        <p:spPr>
          <a:xfrm>
            <a:off x="4663440" y="1097280"/>
            <a:ext cx="4114440" cy="10512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f"/>
            </a:solidFill>
            <a:round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13" name="Shape 8"/>
          <p:cNvSpPr/>
          <p:nvPr/>
        </p:nvSpPr>
        <p:spPr>
          <a:xfrm>
            <a:off x="4663440" y="1097280"/>
            <a:ext cx="63720" cy="105120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4" name="Text 9"/>
          <p:cNvSpPr/>
          <p:nvPr/>
        </p:nvSpPr>
        <p:spPr>
          <a:xfrm>
            <a:off x="4827960" y="1188720"/>
            <a:ext cx="3748680" cy="50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pc="-1" strike="noStrike">
                <a:solidFill>
                  <a:srgbClr val="0f1d33"/>
                </a:solidFill>
                <a:latin typeface="Calibri"/>
                <a:ea typeface="Calibri"/>
              </a:rPr>
              <a:t>15.000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115" name="Text 10"/>
          <p:cNvSpPr/>
          <p:nvPr/>
        </p:nvSpPr>
        <p:spPr>
          <a:xfrm>
            <a:off x="4827960" y="1691640"/>
            <a:ext cx="3748680" cy="34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rgbClr val="445577"/>
                </a:solidFill>
                <a:latin typeface="Calibri"/>
                <a:ea typeface="Calibri"/>
              </a:rPr>
              <a:t>osoba s invaliditetom u Zagrebu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16" name="Shape 11"/>
          <p:cNvSpPr/>
          <p:nvPr/>
        </p:nvSpPr>
        <p:spPr>
          <a:xfrm>
            <a:off x="4663440" y="2359080"/>
            <a:ext cx="4114440" cy="10512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f"/>
            </a:solidFill>
            <a:round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17" name="Shape 12"/>
          <p:cNvSpPr/>
          <p:nvPr/>
        </p:nvSpPr>
        <p:spPr>
          <a:xfrm>
            <a:off x="4663440" y="2359080"/>
            <a:ext cx="63720" cy="105120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8" name="Text 13"/>
          <p:cNvSpPr/>
          <p:nvPr/>
        </p:nvSpPr>
        <p:spPr>
          <a:xfrm>
            <a:off x="4827960" y="2450520"/>
            <a:ext cx="3748680" cy="50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pc="-1" strike="noStrike">
                <a:solidFill>
                  <a:srgbClr val="0f1d33"/>
                </a:solidFill>
                <a:latin typeface="Calibri"/>
                <a:ea typeface="Calibri"/>
              </a:rPr>
              <a:t>30-40%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119" name="Text 14"/>
          <p:cNvSpPr/>
          <p:nvPr/>
        </p:nvSpPr>
        <p:spPr>
          <a:xfrm>
            <a:off x="4827960" y="2953440"/>
            <a:ext cx="3748680" cy="34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rgbClr val="445577"/>
                </a:solidFill>
                <a:latin typeface="Calibri"/>
                <a:ea typeface="Calibri"/>
              </a:rPr>
              <a:t>pločnika u centru pokriveno kaldrmom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20" name="Shape 15"/>
          <p:cNvSpPr/>
          <p:nvPr/>
        </p:nvSpPr>
        <p:spPr>
          <a:xfrm>
            <a:off x="4663440" y="3620880"/>
            <a:ext cx="4114440" cy="10512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f"/>
            </a:solidFill>
            <a:round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21" name="Shape 16"/>
          <p:cNvSpPr/>
          <p:nvPr/>
        </p:nvSpPr>
        <p:spPr>
          <a:xfrm>
            <a:off x="4663440" y="3620880"/>
            <a:ext cx="63720" cy="1051200"/>
          </a:xfrm>
          <a:prstGeom prst="rect">
            <a:avLst/>
          </a:prstGeom>
          <a:solidFill>
            <a:srgbClr val="f59e0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Text 17"/>
          <p:cNvSpPr/>
          <p:nvPr/>
        </p:nvSpPr>
        <p:spPr>
          <a:xfrm>
            <a:off x="4827960" y="3712320"/>
            <a:ext cx="3748680" cy="50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pc="-1" strike="noStrike">
                <a:solidFill>
                  <a:srgbClr val="0f1d33"/>
                </a:solidFill>
                <a:latin typeface="Calibri"/>
                <a:ea typeface="Calibri"/>
              </a:rPr>
              <a:t>0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123" name="Text 18"/>
          <p:cNvSpPr/>
          <p:nvPr/>
        </p:nvSpPr>
        <p:spPr>
          <a:xfrm>
            <a:off x="4827960" y="4215240"/>
            <a:ext cx="3748680" cy="34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rgbClr val="445577"/>
                </a:solidFill>
                <a:latin typeface="Calibri"/>
                <a:ea typeface="Calibri"/>
              </a:rPr>
              <a:t>digitalnih alata za navigaciju slijepih u HR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ef2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0"/>
          <p:cNvSpPr/>
          <p:nvPr/>
        </p:nvSpPr>
        <p:spPr>
          <a:xfrm>
            <a:off x="411480" y="255960"/>
            <a:ext cx="63720" cy="47520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Text 1"/>
          <p:cNvSpPr/>
          <p:nvPr/>
        </p:nvSpPr>
        <p:spPr>
          <a:xfrm>
            <a:off x="567000" y="201240"/>
            <a:ext cx="8229240" cy="59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900" spc="-1" strike="noStrike">
                <a:solidFill>
                  <a:srgbClr val="0f1d33"/>
                </a:solidFill>
                <a:latin typeface="Calibri"/>
                <a:ea typeface="Calibri"/>
              </a:rPr>
              <a:t>Kako smo istražili temu</a:t>
            </a:r>
            <a:endParaRPr b="0" lang="en-US" sz="2900" spc="-1" strike="noStrike">
              <a:latin typeface="Arial"/>
            </a:endParaRPr>
          </a:p>
        </p:txBody>
      </p:sp>
      <p:sp>
        <p:nvSpPr>
          <p:cNvPr id="126" name="Shape 2"/>
          <p:cNvSpPr/>
          <p:nvPr/>
        </p:nvSpPr>
        <p:spPr>
          <a:xfrm>
            <a:off x="411480" y="1051560"/>
            <a:ext cx="8320680" cy="8409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f"/>
            </a:solidFill>
            <a:round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27" name="Shape 3"/>
          <p:cNvSpPr/>
          <p:nvPr/>
        </p:nvSpPr>
        <p:spPr>
          <a:xfrm>
            <a:off x="411480" y="1051560"/>
            <a:ext cx="63720" cy="84096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Shape 4"/>
          <p:cNvSpPr/>
          <p:nvPr/>
        </p:nvSpPr>
        <p:spPr>
          <a:xfrm>
            <a:off x="411480" y="1051560"/>
            <a:ext cx="383760" cy="840960"/>
          </a:xfrm>
          <a:prstGeom prst="rect">
            <a:avLst/>
          </a:prstGeom>
          <a:solidFill>
            <a:srgbClr val="0d9488">
              <a:alpha val="1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Text 5"/>
          <p:cNvSpPr/>
          <p:nvPr/>
        </p:nvSpPr>
        <p:spPr>
          <a:xfrm>
            <a:off x="411480" y="1051560"/>
            <a:ext cx="383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0d9488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0" name="Text 6"/>
          <p:cNvSpPr/>
          <p:nvPr/>
        </p:nvSpPr>
        <p:spPr>
          <a:xfrm>
            <a:off x="914400" y="1143000"/>
            <a:ext cx="7589160" cy="29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500" spc="-1" strike="noStrike">
                <a:solidFill>
                  <a:srgbClr val="0f1d33"/>
                </a:solidFill>
                <a:latin typeface="Calibri"/>
                <a:ea typeface="Calibri"/>
              </a:rPr>
              <a:t>Što postoji u svijetu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31" name="Text 7"/>
          <p:cNvSpPr/>
          <p:nvPr/>
        </p:nvSpPr>
        <p:spPr>
          <a:xfrm>
            <a:off x="914400" y="1472040"/>
            <a:ext cx="7589160" cy="34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rgbClr val="445577"/>
                </a:solidFill>
                <a:latin typeface="Calibri"/>
                <a:ea typeface="Calibri"/>
              </a:rPr>
              <a:t>BlindSquare, NaviLens, Moovit, Be My Eyes — digitalni alati za slijepe u razvijenim gradovima.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2" name="Shape 8"/>
          <p:cNvSpPr/>
          <p:nvPr/>
        </p:nvSpPr>
        <p:spPr>
          <a:xfrm>
            <a:off x="411480" y="2039040"/>
            <a:ext cx="8320680" cy="8409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f"/>
            </a:solidFill>
            <a:round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33" name="Shape 9"/>
          <p:cNvSpPr/>
          <p:nvPr/>
        </p:nvSpPr>
        <p:spPr>
          <a:xfrm>
            <a:off x="411480" y="2039040"/>
            <a:ext cx="63720" cy="840960"/>
          </a:xfrm>
          <a:prstGeom prst="rect">
            <a:avLst/>
          </a:prstGeom>
          <a:solidFill>
            <a:srgbClr val="f59e0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Shape 10"/>
          <p:cNvSpPr/>
          <p:nvPr/>
        </p:nvSpPr>
        <p:spPr>
          <a:xfrm>
            <a:off x="411480" y="2039040"/>
            <a:ext cx="383760" cy="840960"/>
          </a:xfrm>
          <a:prstGeom prst="rect">
            <a:avLst/>
          </a:prstGeom>
          <a:solidFill>
            <a:srgbClr val="f59e0b">
              <a:alpha val="1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Text 11"/>
          <p:cNvSpPr/>
          <p:nvPr/>
        </p:nvSpPr>
        <p:spPr>
          <a:xfrm>
            <a:off x="411480" y="2039040"/>
            <a:ext cx="383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f59e0b"/>
                </a:solidFill>
                <a:latin typeface="Calibri"/>
                <a:ea typeface="Calibri"/>
              </a:rPr>
              <a:t>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6" name="Text 12"/>
          <p:cNvSpPr/>
          <p:nvPr/>
        </p:nvSpPr>
        <p:spPr>
          <a:xfrm>
            <a:off x="914400" y="2130480"/>
            <a:ext cx="7589160" cy="29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500" spc="-1" strike="noStrike">
                <a:solidFill>
                  <a:srgbClr val="0f1d33"/>
                </a:solidFill>
                <a:latin typeface="Calibri"/>
                <a:ea typeface="Calibri"/>
              </a:rPr>
              <a:t>Posjet udruzi PUŽ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37" name="Text 13"/>
          <p:cNvSpPr/>
          <p:nvPr/>
        </p:nvSpPr>
        <p:spPr>
          <a:xfrm>
            <a:off x="914400" y="2459880"/>
            <a:ext cx="7589160" cy="34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rgbClr val="445577"/>
                </a:solidFill>
                <a:latin typeface="Calibri"/>
                <a:ea typeface="Calibri"/>
              </a:rPr>
              <a:t>Uvid u tehnologiju koju slijepe osobe koriste svakodnevno i razgovor s korisnicima.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8" name="Shape 14"/>
          <p:cNvSpPr/>
          <p:nvPr/>
        </p:nvSpPr>
        <p:spPr>
          <a:xfrm>
            <a:off x="411480" y="3026520"/>
            <a:ext cx="8320680" cy="8409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f"/>
            </a:solidFill>
            <a:round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39" name="Shape 15"/>
          <p:cNvSpPr/>
          <p:nvPr/>
        </p:nvSpPr>
        <p:spPr>
          <a:xfrm>
            <a:off x="411480" y="3026520"/>
            <a:ext cx="63720" cy="840960"/>
          </a:xfrm>
          <a:prstGeom prst="rect">
            <a:avLst/>
          </a:prstGeom>
          <a:solidFill>
            <a:srgbClr val="6366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Shape 16"/>
          <p:cNvSpPr/>
          <p:nvPr/>
        </p:nvSpPr>
        <p:spPr>
          <a:xfrm>
            <a:off x="411480" y="3026520"/>
            <a:ext cx="383760" cy="840960"/>
          </a:xfrm>
          <a:prstGeom prst="rect">
            <a:avLst/>
          </a:prstGeom>
          <a:solidFill>
            <a:srgbClr val="6366f1">
              <a:alpha val="1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Text 17"/>
          <p:cNvSpPr/>
          <p:nvPr/>
        </p:nvSpPr>
        <p:spPr>
          <a:xfrm>
            <a:off x="411480" y="3026520"/>
            <a:ext cx="383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6366f1"/>
                </a:solidFill>
                <a:latin typeface="Calibri"/>
                <a:ea typeface="Calibri"/>
              </a:rPr>
              <a:t>3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2" name="Text 18"/>
          <p:cNvSpPr/>
          <p:nvPr/>
        </p:nvSpPr>
        <p:spPr>
          <a:xfrm>
            <a:off x="914400" y="3117960"/>
            <a:ext cx="7589160" cy="29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500" spc="-1" strike="noStrike">
                <a:solidFill>
                  <a:srgbClr val="0f1d33"/>
                </a:solidFill>
                <a:latin typeface="Calibri"/>
                <a:ea typeface="Calibri"/>
              </a:rPr>
              <a:t>Posjet Knjižnici za slijepe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43" name="Text 19"/>
          <p:cNvSpPr/>
          <p:nvPr/>
        </p:nvSpPr>
        <p:spPr>
          <a:xfrm>
            <a:off x="914400" y="3447360"/>
            <a:ext cx="7589160" cy="34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rgbClr val="445577"/>
                </a:solidFill>
                <a:latin typeface="Calibri"/>
                <a:ea typeface="Calibri"/>
              </a:rPr>
              <a:t>Knjižnica grada Zagreba — oprema, zvučne knjige, taktilne karte i razgovor sa zaposlenicima.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44" name="Shape 20"/>
          <p:cNvSpPr/>
          <p:nvPr/>
        </p:nvSpPr>
        <p:spPr>
          <a:xfrm>
            <a:off x="411480" y="4014360"/>
            <a:ext cx="8320680" cy="8409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f"/>
            </a:solidFill>
            <a:round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45" name="Shape 21"/>
          <p:cNvSpPr/>
          <p:nvPr/>
        </p:nvSpPr>
        <p:spPr>
          <a:xfrm>
            <a:off x="411480" y="4014360"/>
            <a:ext cx="63720" cy="840960"/>
          </a:xfrm>
          <a:prstGeom prst="rect">
            <a:avLst/>
          </a:prstGeom>
          <a:solidFill>
            <a:srgbClr val="1b2b4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Shape 22"/>
          <p:cNvSpPr/>
          <p:nvPr/>
        </p:nvSpPr>
        <p:spPr>
          <a:xfrm>
            <a:off x="411480" y="4014360"/>
            <a:ext cx="383760" cy="840960"/>
          </a:xfrm>
          <a:prstGeom prst="rect">
            <a:avLst/>
          </a:prstGeom>
          <a:solidFill>
            <a:srgbClr val="1b2b4b">
              <a:alpha val="1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Text 23"/>
          <p:cNvSpPr/>
          <p:nvPr/>
        </p:nvSpPr>
        <p:spPr>
          <a:xfrm>
            <a:off x="411480" y="4014360"/>
            <a:ext cx="383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1b2b4b"/>
                </a:solidFill>
                <a:latin typeface="Calibri"/>
                <a:ea typeface="Calibri"/>
              </a:rPr>
              <a:t>4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8" name="Text 24"/>
          <p:cNvSpPr/>
          <p:nvPr/>
        </p:nvSpPr>
        <p:spPr>
          <a:xfrm>
            <a:off x="914400" y="4105800"/>
            <a:ext cx="7589160" cy="29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500" spc="-1" strike="noStrike">
                <a:solidFill>
                  <a:srgbClr val="0f1d33"/>
                </a:solidFill>
                <a:latin typeface="Calibri"/>
                <a:ea typeface="Calibri"/>
              </a:rPr>
              <a:t>Posjet Hrvatskom savezu slijepih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49" name="Text 25"/>
          <p:cNvSpPr/>
          <p:nvPr/>
        </p:nvSpPr>
        <p:spPr>
          <a:xfrm>
            <a:off x="914400" y="4434840"/>
            <a:ext cx="7589160" cy="34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rgbClr val="445577"/>
                </a:solidFill>
                <a:latin typeface="Calibri"/>
                <a:ea typeface="Calibri"/>
              </a:rPr>
              <a:t>Stanje pristupačnosti u gradu, inicijative saveza i suradnja s gradom.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ef2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0"/>
          <p:cNvSpPr/>
          <p:nvPr/>
        </p:nvSpPr>
        <p:spPr>
          <a:xfrm>
            <a:off x="411480" y="255960"/>
            <a:ext cx="63720" cy="47520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Text 1"/>
          <p:cNvSpPr/>
          <p:nvPr/>
        </p:nvSpPr>
        <p:spPr>
          <a:xfrm>
            <a:off x="567000" y="201240"/>
            <a:ext cx="8229240" cy="59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900" spc="-1" strike="noStrike">
                <a:solidFill>
                  <a:srgbClr val="0f1d33"/>
                </a:solidFill>
                <a:latin typeface="Calibri"/>
                <a:ea typeface="Calibri"/>
              </a:rPr>
              <a:t>Posjet udruzi PUŽ</a:t>
            </a:r>
            <a:endParaRPr b="0" lang="en-US" sz="2900" spc="-1" strike="noStrike">
              <a:latin typeface="Arial"/>
            </a:endParaRPr>
          </a:p>
        </p:txBody>
      </p:sp>
      <p:pic>
        <p:nvPicPr>
          <p:cNvPr id="152" name="Image 0" descr="/tmp/vidim-drugacije/imgs-small/20260415_110125.jpg"/>
          <p:cNvPicPr/>
          <p:nvPr/>
        </p:nvPicPr>
        <p:blipFill>
          <a:blip r:embed="rId1"/>
          <a:stretch/>
        </p:blipFill>
        <p:spPr>
          <a:xfrm>
            <a:off x="411480" y="914400"/>
            <a:ext cx="4205880" cy="3931560"/>
          </a:xfrm>
          <a:prstGeom prst="rect">
            <a:avLst/>
          </a:prstGeom>
          <a:ln w="0">
            <a:noFill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</p:pic>
      <p:pic>
        <p:nvPicPr>
          <p:cNvPr id="153" name="Image 1" descr="/tmp/vidim-drugacije/imgs-small/20260415_110155_fixed.jpg"/>
          <p:cNvPicPr/>
          <p:nvPr/>
        </p:nvPicPr>
        <p:blipFill>
          <a:blip r:embed="rId2"/>
          <a:stretch/>
        </p:blipFill>
        <p:spPr>
          <a:xfrm>
            <a:off x="4754880" y="914400"/>
            <a:ext cx="4023000" cy="1874160"/>
          </a:xfrm>
          <a:prstGeom prst="rect">
            <a:avLst/>
          </a:prstGeom>
          <a:ln w="0">
            <a:noFill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</p:pic>
      <p:pic>
        <p:nvPicPr>
          <p:cNvPr id="154" name="Image 2" descr="/tmp/vidim-drugacije/imgs-small/20260415_102851_fixed.jpg"/>
          <p:cNvPicPr/>
          <p:nvPr/>
        </p:nvPicPr>
        <p:blipFill>
          <a:blip r:embed="rId3"/>
          <a:stretch/>
        </p:blipFill>
        <p:spPr>
          <a:xfrm>
            <a:off x="4754880" y="2926080"/>
            <a:ext cx="4023000" cy="1919880"/>
          </a:xfrm>
          <a:prstGeom prst="rect">
            <a:avLst/>
          </a:prstGeom>
          <a:ln w="0">
            <a:noFill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ef2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0"/>
          <p:cNvSpPr/>
          <p:nvPr/>
        </p:nvSpPr>
        <p:spPr>
          <a:xfrm>
            <a:off x="411480" y="255960"/>
            <a:ext cx="63720" cy="47520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Text 1"/>
          <p:cNvSpPr/>
          <p:nvPr/>
        </p:nvSpPr>
        <p:spPr>
          <a:xfrm>
            <a:off x="567000" y="201240"/>
            <a:ext cx="8229240" cy="59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900" spc="-1" strike="noStrike">
                <a:solidFill>
                  <a:srgbClr val="0f1d33"/>
                </a:solidFill>
                <a:latin typeface="Calibri"/>
                <a:ea typeface="Calibri"/>
              </a:rPr>
              <a:t>Posjet Knjižnici za slijepe, Zagreb</a:t>
            </a:r>
            <a:endParaRPr b="0" lang="en-US" sz="2900" spc="-1" strike="noStrike">
              <a:latin typeface="Arial"/>
            </a:endParaRPr>
          </a:p>
        </p:txBody>
      </p:sp>
      <p:pic>
        <p:nvPicPr>
          <p:cNvPr id="157" name="Image 0" descr="/tmp/vidim-drugacije/imgs-small/20260415_102654.jpg"/>
          <p:cNvPicPr/>
          <p:nvPr/>
        </p:nvPicPr>
        <p:blipFill>
          <a:blip r:embed="rId1"/>
          <a:stretch/>
        </p:blipFill>
        <p:spPr>
          <a:xfrm>
            <a:off x="411480" y="914400"/>
            <a:ext cx="4205880" cy="1919880"/>
          </a:xfrm>
          <a:prstGeom prst="rect">
            <a:avLst/>
          </a:prstGeom>
          <a:ln w="0">
            <a:noFill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</p:pic>
      <p:pic>
        <p:nvPicPr>
          <p:cNvPr id="158" name="Image 1" descr="/tmp/vidim-drugacije/imgs-small/20260415_103044.jpg"/>
          <p:cNvPicPr/>
          <p:nvPr/>
        </p:nvPicPr>
        <p:blipFill>
          <a:blip r:embed="rId2"/>
          <a:stretch/>
        </p:blipFill>
        <p:spPr>
          <a:xfrm>
            <a:off x="4754880" y="914400"/>
            <a:ext cx="4023000" cy="1919880"/>
          </a:xfrm>
          <a:prstGeom prst="rect">
            <a:avLst/>
          </a:prstGeom>
          <a:ln w="0">
            <a:noFill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</p:pic>
      <p:pic>
        <p:nvPicPr>
          <p:cNvPr id="159" name="Image 2" descr="/tmp/vidim-drugacije/imgs-small/20260415_102104.jpg"/>
          <p:cNvPicPr/>
          <p:nvPr/>
        </p:nvPicPr>
        <p:blipFill>
          <a:blip r:embed="rId3"/>
          <a:stretch/>
        </p:blipFill>
        <p:spPr>
          <a:xfrm>
            <a:off x="411480" y="2926080"/>
            <a:ext cx="2011320" cy="1919880"/>
          </a:xfrm>
          <a:prstGeom prst="rect">
            <a:avLst/>
          </a:prstGeom>
          <a:ln w="0">
            <a:noFill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</p:pic>
      <p:pic>
        <p:nvPicPr>
          <p:cNvPr id="160" name="Image 3" descr="/tmp/vidim-drugacije/imgs-small/20260415_110118.jpg"/>
          <p:cNvPicPr/>
          <p:nvPr/>
        </p:nvPicPr>
        <p:blipFill>
          <a:blip r:embed="rId4"/>
          <a:stretch/>
        </p:blipFill>
        <p:spPr>
          <a:xfrm>
            <a:off x="2514600" y="2926080"/>
            <a:ext cx="2057040" cy="1919880"/>
          </a:xfrm>
          <a:prstGeom prst="rect">
            <a:avLst/>
          </a:prstGeom>
          <a:ln w="0">
            <a:noFill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</p:pic>
      <p:pic>
        <p:nvPicPr>
          <p:cNvPr id="161" name="Image 4" descr="/tmp/vidim-drugacije/imgs-small/20260415_103624_fixed.jpg"/>
          <p:cNvPicPr/>
          <p:nvPr/>
        </p:nvPicPr>
        <p:blipFill>
          <a:blip r:embed="rId5"/>
          <a:stretch/>
        </p:blipFill>
        <p:spPr>
          <a:xfrm>
            <a:off x="4663440" y="2926080"/>
            <a:ext cx="4114440" cy="1919880"/>
          </a:xfrm>
          <a:prstGeom prst="rect">
            <a:avLst/>
          </a:prstGeom>
          <a:ln w="0">
            <a:noFill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2b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0"/>
          <p:cNvSpPr/>
          <p:nvPr/>
        </p:nvSpPr>
        <p:spPr>
          <a:xfrm>
            <a:off x="411480" y="255960"/>
            <a:ext cx="63720" cy="475200"/>
          </a:xfrm>
          <a:prstGeom prst="rect">
            <a:avLst/>
          </a:prstGeom>
          <a:solidFill>
            <a:srgbClr val="0d948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Text 1"/>
          <p:cNvSpPr/>
          <p:nvPr/>
        </p:nvSpPr>
        <p:spPr>
          <a:xfrm>
            <a:off x="567000" y="201240"/>
            <a:ext cx="8229240" cy="59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900" spc="-1" strike="noStrike">
                <a:solidFill>
                  <a:srgbClr val="f8fafc"/>
                </a:solidFill>
                <a:latin typeface="Calibri"/>
                <a:ea typeface="Calibri"/>
              </a:rPr>
              <a:t>Simulacija iskustva: bijeli štap</a:t>
            </a:r>
            <a:endParaRPr b="0" lang="en-US" sz="2900" spc="-1" strike="noStrike">
              <a:latin typeface="Arial"/>
            </a:endParaRPr>
          </a:p>
        </p:txBody>
      </p:sp>
      <p:pic>
        <p:nvPicPr>
          <p:cNvPr id="164" name="Image 0" descr="/tmp/vidim-drugacije/imgs-small/sim-00-00-05.jpg"/>
          <p:cNvPicPr/>
          <p:nvPr/>
        </p:nvPicPr>
        <p:blipFill>
          <a:blip r:embed="rId1"/>
          <a:stretch/>
        </p:blipFill>
        <p:spPr>
          <a:xfrm>
            <a:off x="411480" y="914400"/>
            <a:ext cx="4205880" cy="3931560"/>
          </a:xfrm>
          <a:prstGeom prst="rect">
            <a:avLst/>
          </a:prstGeom>
          <a:ln w="0">
            <a:noFill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</p:pic>
      <p:sp>
        <p:nvSpPr>
          <p:cNvPr id="165" name="Shape 2"/>
          <p:cNvSpPr/>
          <p:nvPr/>
        </p:nvSpPr>
        <p:spPr>
          <a:xfrm>
            <a:off x="411480" y="4480560"/>
            <a:ext cx="4205880" cy="365400"/>
          </a:xfrm>
          <a:prstGeom prst="rect">
            <a:avLst/>
          </a:prstGeom>
          <a:solidFill>
            <a:srgbClr val="0f1d33">
              <a:alpha val="8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Text 3"/>
          <p:cNvSpPr/>
          <p:nvPr/>
        </p:nvSpPr>
        <p:spPr>
          <a:xfrm>
            <a:off x="502920" y="4480560"/>
            <a:ext cx="402300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200" spc="-1" strike="noStrike">
                <a:solidFill>
                  <a:srgbClr val="f8fafc"/>
                </a:solidFill>
                <a:latin typeface="Calibri"/>
                <a:ea typeface="Calibri"/>
              </a:rPr>
              <a:t>Kretanje s bijelim štapom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67" name="Image 1" descr="/tmp/vidim-drugacije/imgs-small/20260415_113319.jpg"/>
          <p:cNvPicPr/>
          <p:nvPr/>
        </p:nvPicPr>
        <p:blipFill>
          <a:blip r:embed="rId2"/>
          <a:stretch/>
        </p:blipFill>
        <p:spPr>
          <a:xfrm>
            <a:off x="4754880" y="914400"/>
            <a:ext cx="4023000" cy="3931560"/>
          </a:xfrm>
          <a:prstGeom prst="rect">
            <a:avLst/>
          </a:prstGeom>
          <a:ln w="0">
            <a:noFill/>
          </a:ln>
          <a:effectLst>
            <a:outerShdw algn="bl" blurRad="101520" dir="8100000" dist="37674" kx="0" ky="0" rotWithShape="0" sx="100000" sy="100000">
              <a:srgbClr val="000000">
                <a:alpha val="18000"/>
              </a:srgbClr>
            </a:outerShdw>
          </a:effectLst>
        </p:spPr>
      </p:pic>
      <p:sp>
        <p:nvSpPr>
          <p:cNvPr id="168" name="Shape 4"/>
          <p:cNvSpPr/>
          <p:nvPr/>
        </p:nvSpPr>
        <p:spPr>
          <a:xfrm>
            <a:off x="4754880" y="4480560"/>
            <a:ext cx="4023000" cy="365400"/>
          </a:xfrm>
          <a:prstGeom prst="rect">
            <a:avLst/>
          </a:prstGeom>
          <a:solidFill>
            <a:srgbClr val="0f1d33">
              <a:alpha val="8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Text 5"/>
          <p:cNvSpPr/>
          <p:nvPr/>
        </p:nvSpPr>
        <p:spPr>
          <a:xfrm>
            <a:off x="4846320" y="4480560"/>
            <a:ext cx="384012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200" spc="-1" strike="noStrike">
                <a:solidFill>
                  <a:srgbClr val="f8fafc"/>
                </a:solidFill>
                <a:latin typeface="Calibri"/>
                <a:ea typeface="Calibri"/>
              </a:rPr>
              <a:t>Brailleovo pismo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a0a0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 0"/>
          <p:cNvSpPr/>
          <p:nvPr/>
        </p:nvSpPr>
        <p:spPr>
          <a:xfrm>
            <a:off x="457200" y="91440"/>
            <a:ext cx="8229240" cy="43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000" spc="-1" strike="noStrike">
                <a:solidFill>
                  <a:srgbClr val="f8fafc"/>
                </a:solidFill>
                <a:latin typeface="Calibri"/>
                <a:ea typeface="Calibri"/>
              </a:rPr>
              <a:t>Vidim Drugačije: video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71" name="Shape 1"/>
          <p:cNvSpPr/>
          <p:nvPr/>
        </p:nvSpPr>
        <p:spPr>
          <a:xfrm>
            <a:off x="457200" y="594360"/>
            <a:ext cx="8229240" cy="3840120"/>
          </a:xfrm>
          <a:prstGeom prst="rect">
            <a:avLst/>
          </a:prstGeom>
          <a:solidFill>
            <a:srgbClr val="111111"/>
          </a:solidFill>
          <a:ln w="12700">
            <a:solidFill>
              <a:srgbClr val="0d948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Text 2"/>
          <p:cNvSpPr/>
          <p:nvPr/>
        </p:nvSpPr>
        <p:spPr>
          <a:xfrm>
            <a:off x="457200" y="594360"/>
            <a:ext cx="8229240" cy="384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600" spc="-1" strike="noStrike">
                <a:solidFill>
                  <a:srgbClr val="0d9488"/>
                </a:solidFill>
                <a:latin typeface="Calibri"/>
                <a:ea typeface="Calibri"/>
              </a:rPr>
              <a:t>VIDEO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73" name="Text 3"/>
          <p:cNvSpPr/>
          <p:nvPr/>
        </p:nvSpPr>
        <p:spPr>
          <a:xfrm>
            <a:off x="457200" y="4526280"/>
            <a:ext cx="8229240" cy="27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en-US" sz="1200" spc="-1" strike="noStrike">
                <a:solidFill>
                  <a:srgbClr val="bbbbbb"/>
                </a:solidFill>
                <a:latin typeface="Calibri"/>
                <a:ea typeface="Calibri"/>
              </a:rPr>
              <a:t>Snimatelji: Andrej Stojanović, Patrick Šurlan, Dorian Dasović  |  Montaža: Andrej Stojanović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74" name="Text 4"/>
          <p:cNvSpPr/>
          <p:nvPr/>
        </p:nvSpPr>
        <p:spPr>
          <a:xfrm>
            <a:off x="457200" y="4818960"/>
            <a:ext cx="8229240" cy="27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en-US" sz="1200" spc="-1" strike="noStrike">
                <a:solidFill>
                  <a:srgbClr val="bbbbbb"/>
                </a:solidFill>
                <a:latin typeface="Calibri"/>
                <a:ea typeface="Calibri"/>
              </a:rPr>
              <a:t>Glumci: Mak Matija Lopac, Marko Andrić  |  Mentorica: Ana Šutalo Barić  |  Elektrotehnička škola Zagreb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LibreOffice/7.3.7.2$Linux_X86_64 LibreOffice_project/30$Build-2</Application>
  <AppVersion>15.0000</AppVersion>
  <Words>0</Words>
  <Paragraphs>0</Paragraphs>
  <Company>PptxGenJS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2026-05-12T11:41:01Z</dcterms:created>
  <dc:creator>Marko Andrić</dc:creator>
  <dc:description/>
  <dc:language>en-US</dc:language>
  <cp:lastModifiedBy>Marko Andrić</cp:lastModifiedBy>
  <dcterms:modified xsi:type="dcterms:W3CDTF">2026-05-12T11:41:01Z</dcterms:modified>
  <cp:revision>1</cp:revision>
  <dc:subject>PptxGenJS Presentation</dc:subject>
  <dc:title>Vidim Drugačije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13</vt:r8>
  </property>
  <property fmtid="{D5CDD505-2E9C-101B-9397-08002B2CF9AE}" pid="3" name="PresentationFormat">
    <vt:lpwstr>On-screen Show (16:9)</vt:lpwstr>
  </property>
  <property fmtid="{D5CDD505-2E9C-101B-9397-08002B2CF9AE}" pid="4" name="Slides">
    <vt:r8>13</vt:r8>
  </property>
</Properties>
</file>